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98" r:id="rId4"/>
    <p:sldId id="283" r:id="rId5"/>
    <p:sldId id="297" r:id="rId6"/>
    <p:sldId id="299" r:id="rId7"/>
    <p:sldId id="300" r:id="rId8"/>
    <p:sldId id="301" r:id="rId9"/>
    <p:sldId id="302" r:id="rId10"/>
    <p:sldId id="293" r:id="rId11"/>
    <p:sldId id="304" r:id="rId12"/>
    <p:sldId id="305" r:id="rId13"/>
    <p:sldId id="306" r:id="rId14"/>
    <p:sldId id="307" r:id="rId15"/>
    <p:sldId id="308" r:id="rId16"/>
    <p:sldId id="296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574" autoAdjust="0"/>
  </p:normalViewPr>
  <p:slideViewPr>
    <p:cSldViewPr snapToGrid="0">
      <p:cViewPr varScale="1">
        <p:scale>
          <a:sx n="87" d="100"/>
          <a:sy n="87" d="100"/>
        </p:scale>
        <p:origin x="40" y="5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96519-77A5-42E9-9F7C-68841B76CE9F}" type="datetime1">
              <a:rPr lang="pt-BR" smtClean="0"/>
              <a:t>21/02/2024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1C0E-6041-40BD-877C-FB9FBD0CE1C9}" type="datetime1">
              <a:rPr lang="pt-BR" smtClean="0"/>
              <a:pPr/>
              <a:t>21/02/2024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01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4400" b="1" spc="-300" dirty="0"/>
            </a:lvl1pPr>
          </a:lstStyle>
          <a:p>
            <a:pPr lvl="0" algn="r" rtl="0"/>
            <a:r>
              <a:rPr lang="pt-BR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Clique para editar o estilo de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Editar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Insira sua legenda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B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t-B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 descr="Mãos unidas e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pt-BR" sz="6000" dirty="0"/>
              <a:t>ORGANIZAÇÃO SOCIAL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822" y="4061039"/>
            <a:ext cx="8229766" cy="1586295"/>
          </a:xfrm>
        </p:spPr>
        <p:txBody>
          <a:bodyPr rtlCol="0"/>
          <a:lstStyle/>
          <a:p>
            <a:pPr algn="l" rtl="0"/>
            <a:r>
              <a:rPr lang="pt-BR" sz="2800" dirty="0"/>
              <a:t>MARCOS LEGAIS E</a:t>
            </a:r>
          </a:p>
          <a:p>
            <a:pPr algn="l" rtl="0"/>
            <a:r>
              <a:rPr lang="pt-BR" sz="2800" dirty="0"/>
              <a:t>ALGUNS ENTENDIMENTOS DOS </a:t>
            </a:r>
            <a:r>
              <a:rPr lang="pt-BR" sz="2800"/>
              <a:t>TEMIDOS TRIBUNAIS DE JUSTIÇA </a:t>
            </a:r>
            <a:r>
              <a:rPr lang="pt-BR" sz="2800" dirty="0"/>
              <a:t>E TRIBUNAIS DE CONTAS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061E4-3A5E-3C72-7CD6-5EE594F7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9EBC3D9F-B01A-FF37-E9A2-A84DC782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C8A396-C7DD-A2B2-5714-89254BCE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506629-B9A1-080F-AD3E-C715BA77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3021176"/>
            <a:ext cx="5472000" cy="2579501"/>
          </a:xfrm>
        </p:spPr>
        <p:txBody>
          <a:bodyPr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dirty="0"/>
              <a:t>O QUE FICOU DECIDIDO?</a:t>
            </a:r>
          </a:p>
          <a:p>
            <a:endParaRPr lang="pt-BR" sz="2800" b="1" dirty="0"/>
          </a:p>
          <a:p>
            <a:r>
              <a:rPr lang="pt-BR" sz="2800" b="1" dirty="0"/>
              <a:t>O TCE/SP não conta os servidores da O.S. no índice de folha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402165E-3FDF-2D1C-6F1A-D0A137FF38D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10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3D8AE64-96F4-79C2-94C3-B3463C0F063F}"/>
              </a:ext>
            </a:extLst>
          </p:cNvPr>
          <p:cNvSpPr txBox="1">
            <a:spLocks/>
          </p:cNvSpPr>
          <p:nvPr/>
        </p:nvSpPr>
        <p:spPr>
          <a:xfrm>
            <a:off x="6196378" y="6324120"/>
            <a:ext cx="5995622" cy="53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86555A-3AB0-928C-5D4B-507A62C9956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O Tribunal de Contas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AD7CA3-8D81-8EC4-7B7A-DE1E9794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" y="1561682"/>
            <a:ext cx="5995622" cy="47148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AC6D9BC-5126-C04E-4514-F7253F62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23" y="29642"/>
            <a:ext cx="5087542" cy="16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2B44-A5CA-5083-61BB-004B481B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ED586A4C-4E0C-AD28-349F-8FC157213C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C9596E-3475-5041-4A81-0308823E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4" y="151132"/>
            <a:ext cx="5798948" cy="5770522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AAA284D-59C3-B429-0D3C-748E6DB49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7655" y="6108371"/>
            <a:ext cx="2910342" cy="316800"/>
          </a:xfrm>
        </p:spPr>
        <p:txBody>
          <a:bodyPr/>
          <a:lstStyle/>
          <a:p>
            <a:r>
              <a:rPr lang="pt-BR" dirty="0"/>
              <a:t>REPORTAGENS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72F8B85-CE2B-1CDF-3325-C9A947BD7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7655" y="6457388"/>
            <a:ext cx="2910342" cy="316800"/>
          </a:xfrm>
        </p:spPr>
        <p:txBody>
          <a:bodyPr/>
          <a:lstStyle/>
          <a:p>
            <a:r>
              <a:rPr lang="pt-BR" dirty="0"/>
              <a:t>RESULTADO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EBD823-9BF1-8F7E-8717-1D347E2A7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655" y="797356"/>
            <a:ext cx="5677237" cy="47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20D6-CC12-25DE-0B22-71C8F854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A0E8A844-EBFA-5816-2DE2-57A3542302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CD6B77BE-A497-3E85-F14C-660B53780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7655" y="6108371"/>
            <a:ext cx="2910342" cy="316800"/>
          </a:xfrm>
        </p:spPr>
        <p:txBody>
          <a:bodyPr/>
          <a:lstStyle/>
          <a:p>
            <a:r>
              <a:rPr lang="pt-BR" dirty="0"/>
              <a:t>REPORTAGENS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24F7122-D5FA-FF24-EC20-F345D3420F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7655" y="6457388"/>
            <a:ext cx="2910342" cy="316800"/>
          </a:xfrm>
        </p:spPr>
        <p:txBody>
          <a:bodyPr/>
          <a:lstStyle/>
          <a:p>
            <a:r>
              <a:rPr lang="pt-BR" dirty="0"/>
              <a:t>RESULTADO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8ACF24-8812-42F6-49CB-B9665422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6" y="380389"/>
            <a:ext cx="8432395" cy="55656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4A9F52-5E42-830D-9E00-1DDE36BF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76" y="1804400"/>
            <a:ext cx="3568774" cy="32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778B-826E-0C3D-7A79-82B0502E2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FC728F5F-0C59-5578-BA09-AF91F9E104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1A5439A-830A-CCEF-8EA1-7E1AD0D02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7655" y="6108371"/>
            <a:ext cx="2910342" cy="316800"/>
          </a:xfrm>
        </p:spPr>
        <p:txBody>
          <a:bodyPr/>
          <a:lstStyle/>
          <a:p>
            <a:r>
              <a:rPr lang="pt-BR" dirty="0"/>
              <a:t>REPORTAGENS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BFC7ED8-EE05-FD0C-8A23-7B2A4DA78A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7655" y="6457388"/>
            <a:ext cx="2910342" cy="316800"/>
          </a:xfrm>
        </p:spPr>
        <p:txBody>
          <a:bodyPr/>
          <a:lstStyle/>
          <a:p>
            <a:r>
              <a:rPr lang="pt-BR" dirty="0"/>
              <a:t>RESULTADO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0C4182-273F-22E4-3011-AEF13365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8" y="428029"/>
            <a:ext cx="8246624" cy="5252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52C5260-57A9-ABFF-5DBB-F5ABB4C21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00" y="1774025"/>
            <a:ext cx="6101375" cy="22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1269" y="4374487"/>
            <a:ext cx="5140147" cy="2422144"/>
          </a:xfrm>
        </p:spPr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7616" y="5486573"/>
            <a:ext cx="2910342" cy="316800"/>
          </a:xfrm>
        </p:spPr>
        <p:txBody>
          <a:bodyPr rtlCol="0"/>
          <a:lstStyle/>
          <a:p>
            <a:pPr rtl="0"/>
            <a:r>
              <a:rPr lang="pt-BR" dirty="0"/>
              <a:t>FLORI CORDEIRO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7616" y="5835590"/>
            <a:ext cx="2910342" cy="316800"/>
          </a:xfrm>
        </p:spPr>
        <p:txBody>
          <a:bodyPr rtlCol="0"/>
          <a:lstStyle/>
          <a:p>
            <a:pPr rtl="0"/>
            <a:r>
              <a:rPr lang="pt-BR" dirty="0"/>
              <a:t>PREFEITO DE VILHENA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Mão tocando celular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0383" y="1"/>
            <a:ext cx="6561617" cy="6858000"/>
          </a:xfrm>
        </p:spPr>
      </p:pic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8393" y="3132120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605" y="3246944"/>
            <a:ext cx="4648200" cy="985000"/>
          </a:xfrm>
        </p:spPr>
        <p:txBody>
          <a:bodyPr rtlCol="0"/>
          <a:lstStyle/>
          <a:p>
            <a:pPr rtl="0"/>
            <a:r>
              <a:rPr lang="pt-BR" sz="6000" dirty="0"/>
              <a:t>LEI 9.637/98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BD30BAC-8277-7DE7-FC0A-748120E937B0}"/>
              </a:ext>
            </a:extLst>
          </p:cNvPr>
          <p:cNvSpPr txBox="1">
            <a:spLocks/>
          </p:cNvSpPr>
          <p:nvPr/>
        </p:nvSpPr>
        <p:spPr>
          <a:xfrm>
            <a:off x="6834292" y="4809146"/>
            <a:ext cx="4925707" cy="1284415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Dispõe sobre a qualificação de entidades como organizações sociais</a:t>
            </a:r>
            <a:endParaRPr kumimoji="0" lang="pt-BR" altLang="pt-BR" sz="22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1DFF177-D052-8086-8A37-D50516DF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221448"/>
            <a:ext cx="5383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 1</a:t>
            </a:r>
            <a:r>
              <a:rPr kumimoji="0" lang="pt-BR" altLang="pt-BR" sz="1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Poder Executivo poderá qualificar como organizações sociais pessoas jurídicas de direito privado, sem fins lucrativos, cujas atividades sejam dirigidas ao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pesquisa científica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ao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desenvolvimento tecnológico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à p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roteção e preservação do meio ambiente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à saúde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atendidos aos requisitos previstos nesta Lei.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5F540158-F49A-24C1-4083-2F415E8D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" y="2420152"/>
            <a:ext cx="550103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Seção III</a:t>
            </a:r>
            <a:b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Contrato de Gestão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 5</a:t>
            </a:r>
            <a:r>
              <a:rPr kumimoji="0" lang="pt-BR" altLang="pt-BR" sz="17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os efeitos desta Lei, entende-se por contrato de gestão o instrumento firmado entre o Poder Público e a entidade qualificada como organização social, com vistas à formação de 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parceria entre as partes para fomento e execução de atividades relativas às áreas relacionadas no art. 1</a:t>
            </a:r>
            <a:r>
              <a:rPr kumimoji="0" lang="pt-BR" altLang="pt-BR" sz="1700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 6</a:t>
            </a:r>
            <a:r>
              <a:rPr kumimoji="0" lang="pt-BR" altLang="pt-BR" sz="17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contrato de gestão, elaborado de comum acordo entre o órgão ou entidade supervisora e a organização social, 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discriminará as atribuições, responsabilidades e obrigações do Poder Público e da organização social.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063F4D8F-D9D2-227F-C4D8-1DBD3FE1D5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86" r="886"/>
          <a:stretch/>
        </p:blipFill>
        <p:spPr>
          <a:xfrm>
            <a:off x="-1" y="117040"/>
            <a:ext cx="6156517" cy="6028462"/>
          </a:xfrm>
        </p:spPr>
      </p:pic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2951662"/>
            <a:ext cx="5472000" cy="2607703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sz="2800" dirty="0"/>
              <a:t>AÇÃO DIRETA DE INCONSTITUCIONALIDADE</a:t>
            </a:r>
          </a:p>
          <a:p>
            <a:pPr rtl="0"/>
            <a:r>
              <a:rPr lang="pt-BR" sz="2200" b="1" dirty="0"/>
              <a:t>É bom que entrem que acaba com a discussão.</a:t>
            </a:r>
          </a:p>
          <a:p>
            <a:pPr rtl="0"/>
            <a:r>
              <a:rPr lang="pt-BR" sz="2200" b="1" dirty="0"/>
              <a:t>No nosso caso das organizações sociais aconteceu isso e hoje se tem uma segurança.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9585A04-CFA2-62DA-B8DA-21CA8B5D6E48}"/>
              </a:ext>
            </a:extLst>
          </p:cNvPr>
          <p:cNvSpPr txBox="1">
            <a:spLocks/>
          </p:cNvSpPr>
          <p:nvPr/>
        </p:nvSpPr>
        <p:spPr>
          <a:xfrm>
            <a:off x="6196378" y="5733655"/>
            <a:ext cx="5995622" cy="1124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É o Judiciário, sabemos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1FBA-E071-E81E-E3B7-3DB71A79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8B540BED-F6D5-C836-5064-6532B2BA3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678396-9C51-F358-BA10-E617F64E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8523C3-8E8C-E9B5-E97C-652ED196B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2951662"/>
            <a:ext cx="5472000" cy="3193106"/>
          </a:xfrm>
        </p:spPr>
        <p:txBody>
          <a:bodyPr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dirty="0"/>
              <a:t>O QUE FICOU DECIDIDO?</a:t>
            </a:r>
          </a:p>
          <a:p>
            <a:r>
              <a:rPr lang="pt-BR" sz="2800" b="1" dirty="0"/>
              <a:t>Pode ceder servidor; pode ceder prédios e bens e recursos (orçamento diretamente)</a:t>
            </a:r>
          </a:p>
          <a:p>
            <a:r>
              <a:rPr lang="pt-BR" sz="2800" b="1" dirty="0"/>
              <a:t>Cria a meta com estudos do que precisa entrega </a:t>
            </a:r>
            <a:r>
              <a:rPr lang="pt-BR" sz="2800" b="1" dirty="0" err="1"/>
              <a:t>recuros</a:t>
            </a:r>
            <a:r>
              <a:rPr lang="pt-BR" sz="2800" b="1" dirty="0"/>
              <a:t> para cumprir aquela meta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5A50612-B986-4717-F609-B89D61AF5CB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C361691-14F6-25A9-0A91-FCF12E0797C4}"/>
              </a:ext>
            </a:extLst>
          </p:cNvPr>
          <p:cNvSpPr txBox="1">
            <a:spLocks/>
          </p:cNvSpPr>
          <p:nvPr/>
        </p:nvSpPr>
        <p:spPr>
          <a:xfrm>
            <a:off x="6196378" y="6324120"/>
            <a:ext cx="5995622" cy="53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5F1DA5-073F-8F4E-E0DF-D077702EA0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É o Judiciário, sabemos</a:t>
            </a:r>
          </a:p>
        </p:txBody>
      </p:sp>
      <p:pic>
        <p:nvPicPr>
          <p:cNvPr id="8" name="Espaço Reservado para Imagem 32">
            <a:extLst>
              <a:ext uri="{FF2B5EF4-FFF2-40B4-BE49-F238E27FC236}">
                <a16:creationId xmlns:a16="http://schemas.microsoft.com/office/drawing/2014/main" id="{4A18CBCD-CDAF-A85C-FBD7-6561418645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95" b="595"/>
          <a:stretch/>
        </p:blipFill>
        <p:spPr>
          <a:xfrm>
            <a:off x="43891" y="351129"/>
            <a:ext cx="5571891" cy="5990246"/>
          </a:xfrm>
        </p:spPr>
      </p:pic>
    </p:spTree>
    <p:extLst>
      <p:ext uri="{BB962C8B-B14F-4D97-AF65-F5344CB8AC3E}">
        <p14:creationId xmlns:p14="http://schemas.microsoft.com/office/powerpoint/2010/main" val="14494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705EA-9FAB-638E-7C13-5098D6BF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FCEB0CA3-3B70-01AC-9706-6C9EDA97C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8D7F00E2-5F73-F0D3-B7A4-DC1218EE2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69C761-F824-B3D2-9A7F-884486C0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6D619C-FB64-25CF-0007-31402905F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3021176"/>
            <a:ext cx="5472000" cy="2579501"/>
          </a:xfrm>
        </p:spPr>
        <p:txBody>
          <a:bodyPr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dirty="0"/>
              <a:t>O QUE FICOU DECIDIDO?</a:t>
            </a:r>
          </a:p>
          <a:p>
            <a:endParaRPr lang="pt-BR" sz="2800" b="1" dirty="0"/>
          </a:p>
          <a:p>
            <a:r>
              <a:rPr lang="pt-BR" sz="2800" b="1" dirty="0"/>
              <a:t>O município qualifica com uma lei local</a:t>
            </a:r>
          </a:p>
          <a:p>
            <a:r>
              <a:rPr lang="pt-BR" sz="2800" b="1" dirty="0"/>
              <a:t>Não tem licitação, apesar de chamarem de licitação para contratação da OS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84AD265-0E69-9A33-939D-DC2D48E93A1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5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CB84527-2F19-1349-09F0-6E256E1C101D}"/>
              </a:ext>
            </a:extLst>
          </p:cNvPr>
          <p:cNvSpPr txBox="1">
            <a:spLocks/>
          </p:cNvSpPr>
          <p:nvPr/>
        </p:nvSpPr>
        <p:spPr>
          <a:xfrm>
            <a:off x="6196378" y="6324120"/>
            <a:ext cx="5995622" cy="53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949C2D-CFB2-AD9D-BB9E-E5AAFEA336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É o Judiciário, sabemos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E66550F-E841-3312-DC80-AB0A5371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9" y="719138"/>
            <a:ext cx="5934659" cy="52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5858-B67A-8D5A-9556-F910CA5B9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3B4EE752-20E9-2441-4E6E-4CDF8010CA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9AD90913-D29D-544B-972B-0B8E42C0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385AF9-F226-0239-E0C2-BB43DDA7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F30905-A244-6611-4269-3092FF599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3021176"/>
            <a:ext cx="5472000" cy="2579501"/>
          </a:xfrm>
        </p:spPr>
        <p:txBody>
          <a:bodyPr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dirty="0"/>
              <a:t>O QUE FICOU DECIDIDO?</a:t>
            </a:r>
          </a:p>
          <a:p>
            <a:r>
              <a:rPr lang="pt-BR" sz="2800" b="1" dirty="0"/>
              <a:t>A O.S. (GRAÇAS A DEUS!) NÃO LICITA PARA CONTRATAR COM TERCEIROS E O PREFEITO SÓ FICA COBRANDO E FISCALIZANDO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9AE835E-FACC-A8E4-2454-88ECC195D35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6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86E965A-8E62-5A82-34F8-7F678EA4932C}"/>
              </a:ext>
            </a:extLst>
          </p:cNvPr>
          <p:cNvSpPr txBox="1">
            <a:spLocks/>
          </p:cNvSpPr>
          <p:nvPr/>
        </p:nvSpPr>
        <p:spPr>
          <a:xfrm>
            <a:off x="6196378" y="6324120"/>
            <a:ext cx="5995622" cy="53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42DF7C-F0CB-413E-F321-E956776BCE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É o Judiciário, sabemos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01C5DA-5022-E506-3559-6D4EDFFB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9" y="811987"/>
            <a:ext cx="5995622" cy="51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60EA4-5E75-5907-2B8A-787D61ABD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1ED7CAB6-0547-5AFF-49E0-C62F4081B0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31FE403B-256C-A4C1-5BEE-06536ADC8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A7A1A7-CA25-F56A-C041-7FFED338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C376CC-CF40-F411-337A-434A66584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3021176"/>
            <a:ext cx="5472000" cy="2579501"/>
          </a:xfrm>
        </p:spPr>
        <p:txBody>
          <a:bodyPr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dirty="0"/>
              <a:t>O QUE FICOU DECIDIDO?</a:t>
            </a:r>
          </a:p>
          <a:p>
            <a:r>
              <a:rPr lang="pt-BR" sz="2800" b="1" dirty="0"/>
              <a:t>Não tem concurso para o “servidor” da OS, ela que se vira para fazer um seletivo e pode mandar embora</a:t>
            </a:r>
          </a:p>
          <a:p>
            <a:r>
              <a:rPr lang="pt-BR" sz="2800" b="1" dirty="0"/>
              <a:t>O STF já autorizou repassar o servidor público para a OS cuidar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AAE3917-FF59-17E2-0F06-E54C6E8B8AD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7845F1D-3DFD-67BB-59E6-16D1D9AC7E33}"/>
              </a:ext>
            </a:extLst>
          </p:cNvPr>
          <p:cNvSpPr txBox="1">
            <a:spLocks/>
          </p:cNvSpPr>
          <p:nvPr/>
        </p:nvSpPr>
        <p:spPr>
          <a:xfrm>
            <a:off x="6196378" y="6324120"/>
            <a:ext cx="5995622" cy="53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5963F9-58B7-FC30-034C-499B62E28E8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É o Judiciário, sabemos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507771-E32C-4353-FAF8-CB2FCC3D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1" y="514350"/>
            <a:ext cx="5873658" cy="554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ço Reservado para Imagem 22" descr="Mulher ao laptop, sorrindo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7382737" cy="1958400"/>
          </a:xfrm>
        </p:spPr>
        <p:txBody>
          <a:bodyPr rtlCol="0"/>
          <a:lstStyle/>
          <a:p>
            <a:pPr rtl="0"/>
            <a:r>
              <a:rPr lang="pt-BR" sz="5600" dirty="0"/>
              <a:t>QUEM MAIS MANDA?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4626"/>
            <a:ext cx="8156448" cy="1096699"/>
          </a:xfrm>
        </p:spPr>
        <p:txBody>
          <a:bodyPr rtlCol="0"/>
          <a:lstStyle/>
          <a:p>
            <a:pPr rtl="0"/>
            <a:r>
              <a:rPr lang="pt-BR" sz="2500" dirty="0"/>
              <a:t>Nesse caso não é minha esposa, poderia ser</a:t>
            </a:r>
          </a:p>
          <a:p>
            <a:pPr rtl="0"/>
            <a:r>
              <a:rPr lang="pt-BR" sz="2500" dirty="0"/>
              <a:t>Mas é o Tribunal de Contas</a:t>
            </a:r>
          </a:p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8D5F7-D4FE-3375-55B8-C18F11F70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 descr="Bloco em destaque">
            <a:extLst>
              <a:ext uri="{FF2B5EF4-FFF2-40B4-BE49-F238E27FC236}">
                <a16:creationId xmlns:a16="http://schemas.microsoft.com/office/drawing/2014/main" id="{24B9D0B9-DF15-8BBC-1B39-0B310A31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9500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6DF923-8902-5581-9A36-292E17AD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8" y="1057809"/>
            <a:ext cx="5995622" cy="1124345"/>
          </a:xfrm>
        </p:spPr>
        <p:txBody>
          <a:bodyPr rtlCol="0"/>
          <a:lstStyle/>
          <a:p>
            <a:pPr rtl="0"/>
            <a:r>
              <a:rPr lang="pt-BR" sz="6000" dirty="0"/>
              <a:t>QUEM MANDA?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5C496-576B-CE9E-97E9-FAC8D0663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660" y="3021176"/>
            <a:ext cx="5472000" cy="2579501"/>
          </a:xfrm>
        </p:spPr>
        <p:txBody>
          <a:bodyPr rtlCol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dirty="0"/>
              <a:t>O QUE FICOU DECIDIDO?</a:t>
            </a:r>
          </a:p>
          <a:p>
            <a:endParaRPr lang="pt-BR" sz="2800" b="1" dirty="0"/>
          </a:p>
          <a:p>
            <a:r>
              <a:rPr lang="pt-BR" sz="2800" b="1" dirty="0"/>
              <a:t>O TCU não conta os servidores da O.S. no índice de folha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2E344C9-0A38-FD13-BA5D-E4A52C569E4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9</a:t>
            </a:fld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9E879BB-3E91-AAF5-8793-61617C3B97D1}"/>
              </a:ext>
            </a:extLst>
          </p:cNvPr>
          <p:cNvSpPr txBox="1">
            <a:spLocks/>
          </p:cNvSpPr>
          <p:nvPr/>
        </p:nvSpPr>
        <p:spPr>
          <a:xfrm>
            <a:off x="6196378" y="6324120"/>
            <a:ext cx="5995622" cy="533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2F5EFC-E35E-58DD-24BB-6AFDE911B7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25390" y="2182155"/>
            <a:ext cx="6405230" cy="590155"/>
          </a:xfrm>
        </p:spPr>
        <p:txBody>
          <a:bodyPr rtlCol="0"/>
          <a:lstStyle/>
          <a:p>
            <a:pPr algn="ctr" rtl="0"/>
            <a:r>
              <a:rPr lang="pt-BR" sz="2200" b="1" dirty="0"/>
              <a:t>O Tribunal de Contas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EA2787-E3A8-A893-A065-67EEA58A5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042"/>
          <a:stretch/>
        </p:blipFill>
        <p:spPr>
          <a:xfrm>
            <a:off x="422327" y="382079"/>
            <a:ext cx="5180533" cy="45711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2556BA-9444-DBD5-F463-42A28714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08"/>
          <a:stretch/>
        </p:blipFill>
        <p:spPr>
          <a:xfrm>
            <a:off x="452807" y="3997909"/>
            <a:ext cx="5180534" cy="21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089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58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{22E5B625-E6C4-43EA-84E4-5D89F5490E2A}tf16411250_win32</Template>
  <TotalTime>92</TotalTime>
  <Words>476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Corbel</vt:lpstr>
      <vt:lpstr>Times New Roman</vt:lpstr>
      <vt:lpstr>Personalizado</vt:lpstr>
      <vt:lpstr>ORGANIZAÇÃO SOCIAL</vt:lpstr>
      <vt:lpstr>LEI 9.637/98</vt:lpstr>
      <vt:lpstr>QUEM MANDA?</vt:lpstr>
      <vt:lpstr>QUEM MANDA?</vt:lpstr>
      <vt:lpstr>QUEM MANDA?</vt:lpstr>
      <vt:lpstr>QUEM MANDA?</vt:lpstr>
      <vt:lpstr>QUEM MANDA?</vt:lpstr>
      <vt:lpstr>QUEM MAIS MANDA?</vt:lpstr>
      <vt:lpstr>QUEM MANDA?</vt:lpstr>
      <vt:lpstr>QUEM MANDA?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SOCIAL</dc:title>
  <dc:creator>User</dc:creator>
  <cp:lastModifiedBy>User</cp:lastModifiedBy>
  <cp:revision>12</cp:revision>
  <dcterms:created xsi:type="dcterms:W3CDTF">2024-02-21T21:12:37Z</dcterms:created>
  <dcterms:modified xsi:type="dcterms:W3CDTF">2024-02-22T01:18:08Z</dcterms:modified>
</cp:coreProperties>
</file>