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jpg!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2" r:id="rId6"/>
    <p:sldId id="257" r:id="rId7"/>
    <p:sldId id="258" r:id="rId8"/>
    <p:sldId id="260" r:id="rId9"/>
    <p:sldId id="259" r:id="rId10"/>
    <p:sldId id="273" r:id="rId11"/>
    <p:sldId id="275" r:id="rId12"/>
    <p:sldId id="274" r:id="rId13"/>
    <p:sldId id="276" r:id="rId14"/>
    <p:sldId id="277" r:id="rId15"/>
    <p:sldId id="278" r:id="rId16"/>
    <p:sldId id="271" r:id="rId17"/>
    <p:sldId id="268" r:id="rId18"/>
    <p:sldId id="267" r:id="rId19"/>
    <p:sldId id="269" r:id="rId20"/>
    <p:sldId id="270" r:id="rId21"/>
    <p:sldId id="261" r:id="rId22"/>
    <p:sldId id="272" r:id="rId23"/>
  </p:sldIdLst>
  <p:sldSz cx="12192000" cy="6858000"/>
  <p:notesSz cx="6858000" cy="9144000"/>
  <p:custShowLst>
    <p:custShow name="Apresentação personalizada 1" id="0">
      <p:sldLst>
        <p:sld r:id="rId2"/>
        <p:sld r:id="rId3"/>
        <p:sld r:id="rId4"/>
        <p:sld r:id="rId5"/>
      </p:sldLst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8EF"/>
    <a:srgbClr val="FAC2F6"/>
    <a:srgbClr val="CC12BF"/>
    <a:srgbClr val="510F4E"/>
    <a:srgbClr val="5C0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3500" b="1" dirty="0"/>
            <a:t>PPA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 custT="1"/>
      <dgm:spPr/>
      <dgm:t>
        <a:bodyPr/>
        <a:lstStyle/>
        <a:p>
          <a:r>
            <a:rPr lang="pt-BR" sz="3500" b="1" dirty="0"/>
            <a:t>LDO </a:t>
          </a:r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3500" b="1" dirty="0"/>
            <a:t>LOA</a:t>
          </a:r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ScaleX="148562" custScaleY="171982" custLinFactNeighborX="261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ScaleX="146788" custScaleY="168107" custLinFactNeighborX="-64698" custLinFactNeighborY="1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ScaleX="141489" custScaleY="173328" custLinFactNeighborX="-76537" custLinFactNeighborY="-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E01303-22D8-40EC-A04C-8A01EF223C9E}" type="presOf" srcId="{1E924BCA-CA9F-4B7B-9CEB-45ED7A497C54}" destId="{8177A6A3-B9B6-4A21-A9A5-0F162C3343D2}" srcOrd="0" destOrd="0" presId="urn:microsoft.com/office/officeart/2005/8/layout/chevron1"/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5A9BBC9B-54BA-45CF-B54A-44C785ACAB58}" type="presOf" srcId="{EEDDE604-889B-42B3-8BE0-292C0F0CDCE2}" destId="{49ED1153-99B8-456A-A3E6-4BEB56C3D785}" srcOrd="0" destOrd="0" presId="urn:microsoft.com/office/officeart/2005/8/layout/chevron1"/>
    <dgm:cxn modelId="{104FDA97-A494-4FF0-8173-2E0F10FA1029}" type="presOf" srcId="{177ABD49-C6F2-475F-A505-C12A084FE5BC}" destId="{AB7E2075-D660-4FB9-BA05-B68A78323739}" srcOrd="0" destOrd="0" presId="urn:microsoft.com/office/officeart/2005/8/layout/chevron1"/>
    <dgm:cxn modelId="{939270AD-2595-46EE-BCDD-0F7F4647AFCA}" type="presOf" srcId="{3FE2B530-923C-4313-A941-CF4B8ACBA5AF}" destId="{A578CAA7-C01A-4FDC-BC9E-3EF2C2A3288D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69D191C7-6C3C-4CAA-8933-E83F1D2595C6}" type="presParOf" srcId="{49ED1153-99B8-456A-A3E6-4BEB56C3D785}" destId="{8177A6A3-B9B6-4A21-A9A5-0F162C3343D2}" srcOrd="0" destOrd="0" presId="urn:microsoft.com/office/officeart/2005/8/layout/chevron1"/>
    <dgm:cxn modelId="{1BA86901-0F70-4C0B-B6F7-189CF17ED2EF}" type="presParOf" srcId="{49ED1153-99B8-456A-A3E6-4BEB56C3D785}" destId="{2DEE50D0-D54E-4E97-B29F-7711ADA425BD}" srcOrd="1" destOrd="0" presId="urn:microsoft.com/office/officeart/2005/8/layout/chevron1"/>
    <dgm:cxn modelId="{FD311D33-6362-4EE0-A2ED-8002D7364F7C}" type="presParOf" srcId="{49ED1153-99B8-456A-A3E6-4BEB56C3D785}" destId="{A578CAA7-C01A-4FDC-BC9E-3EF2C2A3288D}" srcOrd="2" destOrd="0" presId="urn:microsoft.com/office/officeart/2005/8/layout/chevron1"/>
    <dgm:cxn modelId="{4DB123F4-513A-454A-B083-738FF87C4F04}" type="presParOf" srcId="{49ED1153-99B8-456A-A3E6-4BEB56C3D785}" destId="{685B8773-8CF8-492F-B31A-BFB4A46A8BF8}" srcOrd="3" destOrd="0" presId="urn:microsoft.com/office/officeart/2005/8/layout/chevron1"/>
    <dgm:cxn modelId="{ADC335D1-0857-4355-A775-4093C1522B5C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307188A6-1047-42A8-957D-ED2C375B8795}" type="presOf" srcId="{EEDDE604-889B-42B3-8BE0-292C0F0CDCE2}" destId="{49ED1153-99B8-456A-A3E6-4BEB56C3D78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579380-EA61-4941-A9A5-B535B5C1651A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3200" b="1" dirty="0"/>
            <a:t>MODALIDADE DE TRANSFERÊNCIA ESPECIAL</a:t>
          </a:r>
        </a:p>
      </dgm:t>
    </dgm:pt>
    <dgm:pt modelId="{0B55D01B-669C-4368-BFDD-3A3935B4873C}" type="parTrans" cxnId="{54DBBEC6-59BB-408D-B0E7-97E7A3E87769}">
      <dgm:prSet/>
      <dgm:spPr/>
      <dgm:t>
        <a:bodyPr/>
        <a:lstStyle/>
        <a:p>
          <a:endParaRPr lang="pt-BR"/>
        </a:p>
      </dgm:t>
    </dgm:pt>
    <dgm:pt modelId="{19DC90F8-D235-4D7C-8E97-F9B8931D1D52}" type="sibTrans" cxnId="{54DBBEC6-59BB-408D-B0E7-97E7A3E87769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2CAC7B-6D50-432C-B9CE-319E211B713B}" type="pres">
      <dgm:prSet presAssocID="{A4579380-EA61-4941-A9A5-B535B5C1651A}" presName="parTxOnly" presStyleLbl="node1" presStyleIdx="0" presStyleCnt="1" custLinFactNeighborX="12610" custLinFactNeighborY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FD557C-6062-4ED5-978F-E8A53E373A08}" type="presOf" srcId="{A4579380-EA61-4941-A9A5-B535B5C1651A}" destId="{132CAC7B-6D50-432C-B9CE-319E211B713B}" srcOrd="0" destOrd="0" presId="urn:microsoft.com/office/officeart/2005/8/layout/chevron1"/>
    <dgm:cxn modelId="{1B793B02-8FC7-4BCC-B64A-4120541C1ADA}" type="presOf" srcId="{EEDDE604-889B-42B3-8BE0-292C0F0CDCE2}" destId="{49ED1153-99B8-456A-A3E6-4BEB56C3D785}" srcOrd="0" destOrd="0" presId="urn:microsoft.com/office/officeart/2005/8/layout/chevron1"/>
    <dgm:cxn modelId="{54DBBEC6-59BB-408D-B0E7-97E7A3E87769}" srcId="{EEDDE604-889B-42B3-8BE0-292C0F0CDCE2}" destId="{A4579380-EA61-4941-A9A5-B535B5C1651A}" srcOrd="0" destOrd="0" parTransId="{0B55D01B-669C-4368-BFDD-3A3935B4873C}" sibTransId="{19DC90F8-D235-4D7C-8E97-F9B8931D1D52}"/>
    <dgm:cxn modelId="{59F3505C-8044-47D3-A236-1010B4A9E22E}" type="presParOf" srcId="{49ED1153-99B8-456A-A3E6-4BEB56C3D785}" destId="{132CAC7B-6D50-432C-B9CE-319E211B71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BD28DE8-5894-4C87-BB2F-29FECC95D1C9}" type="presOf" srcId="{EEDDE604-889B-42B3-8BE0-292C0F0CDCE2}" destId="{49ED1153-99B8-456A-A3E6-4BEB56C3D78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FD8BC614-687C-461A-917C-33EEE2D3CAAA}" type="presOf" srcId="{EEDDE604-889B-42B3-8BE0-292C0F0CDCE2}" destId="{49ED1153-99B8-456A-A3E6-4BEB56C3D78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579380-EA61-4941-A9A5-B535B5C1651A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4800" b="1" dirty="0"/>
            <a:t>BANCADA ESTADUAL (RP7)</a:t>
          </a:r>
        </a:p>
      </dgm:t>
    </dgm:pt>
    <dgm:pt modelId="{0B55D01B-669C-4368-BFDD-3A3935B4873C}" type="parTrans" cxnId="{54DBBEC6-59BB-408D-B0E7-97E7A3E87769}">
      <dgm:prSet/>
      <dgm:spPr/>
      <dgm:t>
        <a:bodyPr/>
        <a:lstStyle/>
        <a:p>
          <a:endParaRPr lang="pt-BR"/>
        </a:p>
      </dgm:t>
    </dgm:pt>
    <dgm:pt modelId="{19DC90F8-D235-4D7C-8E97-F9B8931D1D52}" type="sibTrans" cxnId="{54DBBEC6-59BB-408D-B0E7-97E7A3E87769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2CAC7B-6D50-432C-B9CE-319E211B713B}" type="pres">
      <dgm:prSet presAssocID="{A4579380-EA61-4941-A9A5-B535B5C1651A}" presName="parTxOnly" presStyleLbl="node1" presStyleIdx="0" presStyleCnt="1" custLinFactNeighborX="12610" custLinFactNeighborY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E13C92-77DC-4361-9F3B-89B30730CD79}" type="presOf" srcId="{EEDDE604-889B-42B3-8BE0-292C0F0CDCE2}" destId="{49ED1153-99B8-456A-A3E6-4BEB56C3D785}" srcOrd="0" destOrd="0" presId="urn:microsoft.com/office/officeart/2005/8/layout/chevron1"/>
    <dgm:cxn modelId="{4FBA9AC9-011A-4A14-B5E0-8B8163CA5B3D}" type="presOf" srcId="{A4579380-EA61-4941-A9A5-B535B5C1651A}" destId="{132CAC7B-6D50-432C-B9CE-319E211B713B}" srcOrd="0" destOrd="0" presId="urn:microsoft.com/office/officeart/2005/8/layout/chevron1"/>
    <dgm:cxn modelId="{54DBBEC6-59BB-408D-B0E7-97E7A3E87769}" srcId="{EEDDE604-889B-42B3-8BE0-292C0F0CDCE2}" destId="{A4579380-EA61-4941-A9A5-B535B5C1651A}" srcOrd="0" destOrd="0" parTransId="{0B55D01B-669C-4368-BFDD-3A3935B4873C}" sibTransId="{19DC90F8-D235-4D7C-8E97-F9B8931D1D52}"/>
    <dgm:cxn modelId="{7F9F092F-F620-4BEE-8606-41355A44A14F}" type="presParOf" srcId="{49ED1153-99B8-456A-A3E6-4BEB56C3D785}" destId="{132CAC7B-6D50-432C-B9CE-319E211B71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45AB5F0-8658-475D-8130-B0C4A315B89E}" type="presOf" srcId="{EEDDE604-889B-42B3-8BE0-292C0F0CDCE2}" destId="{49ED1153-99B8-456A-A3E6-4BEB56C3D78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47A0D1ED-1E48-4BC5-98E8-B8783673B6FA}" type="presOf" srcId="{EEDDE604-889B-42B3-8BE0-292C0F0CDCE2}" destId="{49ED1153-99B8-456A-A3E6-4BEB56C3D78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579380-EA61-4941-A9A5-B535B5C1651A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4800" b="1" dirty="0"/>
            <a:t>BANCADA ESTADUAL (RP7)</a:t>
          </a:r>
        </a:p>
      </dgm:t>
    </dgm:pt>
    <dgm:pt modelId="{0B55D01B-669C-4368-BFDD-3A3935B4873C}" type="parTrans" cxnId="{54DBBEC6-59BB-408D-B0E7-97E7A3E87769}">
      <dgm:prSet/>
      <dgm:spPr/>
      <dgm:t>
        <a:bodyPr/>
        <a:lstStyle/>
        <a:p>
          <a:endParaRPr lang="pt-BR"/>
        </a:p>
      </dgm:t>
    </dgm:pt>
    <dgm:pt modelId="{19DC90F8-D235-4D7C-8E97-F9B8931D1D52}" type="sibTrans" cxnId="{54DBBEC6-59BB-408D-B0E7-97E7A3E87769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2CAC7B-6D50-432C-B9CE-319E211B713B}" type="pres">
      <dgm:prSet presAssocID="{A4579380-EA61-4941-A9A5-B535B5C1651A}" presName="parTxOnly" presStyleLbl="node1" presStyleIdx="0" presStyleCnt="1" custLinFactNeighborX="12610" custLinFactNeighborY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0F574A-0EB1-4FE1-9959-A2E5A1DF5F62}" type="presOf" srcId="{A4579380-EA61-4941-A9A5-B535B5C1651A}" destId="{132CAC7B-6D50-432C-B9CE-319E211B713B}" srcOrd="0" destOrd="0" presId="urn:microsoft.com/office/officeart/2005/8/layout/chevron1"/>
    <dgm:cxn modelId="{54DBBEC6-59BB-408D-B0E7-97E7A3E87769}" srcId="{EEDDE604-889B-42B3-8BE0-292C0F0CDCE2}" destId="{A4579380-EA61-4941-A9A5-B535B5C1651A}" srcOrd="0" destOrd="0" parTransId="{0B55D01B-669C-4368-BFDD-3A3935B4873C}" sibTransId="{19DC90F8-D235-4D7C-8E97-F9B8931D1D52}"/>
    <dgm:cxn modelId="{7D6D95CF-9AAA-48EA-A286-B85F2FD53F06}" type="presOf" srcId="{EEDDE604-889B-42B3-8BE0-292C0F0CDCE2}" destId="{49ED1153-99B8-456A-A3E6-4BEB56C3D785}" srcOrd="0" destOrd="0" presId="urn:microsoft.com/office/officeart/2005/8/layout/chevron1"/>
    <dgm:cxn modelId="{6DCBF93F-DB12-499B-8CC8-F44AEA17A491}" type="presParOf" srcId="{49ED1153-99B8-456A-A3E6-4BEB56C3D785}" destId="{132CAC7B-6D50-432C-B9CE-319E211B71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/>
            <a:t>INDICAÇÃO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/>
            <a:t>CADASTRO DE PROPOSTAS</a:t>
          </a:r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/>
            <a:t>EMPENHO</a:t>
          </a:r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LinFactNeighborX="-8467" custLinFactNeighborY="-1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LinFactNeighborX="-43530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LinFactNeighborX="-86392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FEC79F00-C225-486E-BC8A-D902EA2B6DD4}" type="presOf" srcId="{177ABD49-C6F2-475F-A505-C12A084FE5BC}" destId="{AB7E2075-D660-4FB9-BA05-B68A78323739}" srcOrd="0" destOrd="0" presId="urn:microsoft.com/office/officeart/2005/8/layout/chevron1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F280706B-6835-449B-9802-E213ED51ADAC}" type="presOf" srcId="{1E924BCA-CA9F-4B7B-9CEB-45ED7A497C54}" destId="{8177A6A3-B9B6-4A21-A9A5-0F162C3343D2}" srcOrd="0" destOrd="0" presId="urn:microsoft.com/office/officeart/2005/8/layout/chevron1"/>
    <dgm:cxn modelId="{9FC9C6E9-9319-4F90-AE55-85B77A3D4AE4}" type="presOf" srcId="{3FE2B530-923C-4313-A941-CF4B8ACBA5AF}" destId="{A578CAA7-C01A-4FDC-BC9E-3EF2C2A3288D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386D8769-7E79-4095-8D49-24C55F303758}" type="presOf" srcId="{EEDDE604-889B-42B3-8BE0-292C0F0CDCE2}" destId="{49ED1153-99B8-456A-A3E6-4BEB56C3D785}" srcOrd="0" destOrd="0" presId="urn:microsoft.com/office/officeart/2005/8/layout/chevron1"/>
    <dgm:cxn modelId="{58792731-D6DF-419E-991D-D3D9D073AD1C}" type="presParOf" srcId="{49ED1153-99B8-456A-A3E6-4BEB56C3D785}" destId="{8177A6A3-B9B6-4A21-A9A5-0F162C3343D2}" srcOrd="0" destOrd="0" presId="urn:microsoft.com/office/officeart/2005/8/layout/chevron1"/>
    <dgm:cxn modelId="{3C69ADF7-1E1D-48EF-990D-E69280B7FA57}" type="presParOf" srcId="{49ED1153-99B8-456A-A3E6-4BEB56C3D785}" destId="{2DEE50D0-D54E-4E97-B29F-7711ADA425BD}" srcOrd="1" destOrd="0" presId="urn:microsoft.com/office/officeart/2005/8/layout/chevron1"/>
    <dgm:cxn modelId="{75124101-72F6-4B30-897A-E83BC4F598B8}" type="presParOf" srcId="{49ED1153-99B8-456A-A3E6-4BEB56C3D785}" destId="{A578CAA7-C01A-4FDC-BC9E-3EF2C2A3288D}" srcOrd="2" destOrd="0" presId="urn:microsoft.com/office/officeart/2005/8/layout/chevron1"/>
    <dgm:cxn modelId="{AC11F735-99E1-4BB7-8F63-C476764968F8}" type="presParOf" srcId="{49ED1153-99B8-456A-A3E6-4BEB56C3D785}" destId="{685B8773-8CF8-492F-B31A-BFB4A46A8BF8}" srcOrd="3" destOrd="0" presId="urn:microsoft.com/office/officeart/2005/8/layout/chevron1"/>
    <dgm:cxn modelId="{793BB5BC-838A-4BBB-A328-F4C73D7ECC83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1BD5EA3-21CF-48C9-8D98-7795680DC4BB}" type="presOf" srcId="{EEDDE604-889B-42B3-8BE0-292C0F0CDCE2}" destId="{49ED1153-99B8-456A-A3E6-4BEB56C3D78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/>
            <a:t>PPA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/>
      <dgm:spPr/>
      <dgm:t>
        <a:bodyPr/>
        <a:lstStyle/>
        <a:p>
          <a:r>
            <a:rPr lang="pt-BR" dirty="0"/>
            <a:t>LDO</a:t>
          </a:r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/>
            <a:t>LOA</a:t>
          </a:r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LinFactNeighborX="261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LinFactNeighborX="-43530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LinFactNeighborX="-86392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34449D-5E77-46FD-8E6A-2FE306FBEF67}" type="presOf" srcId="{3FE2B530-923C-4313-A941-CF4B8ACBA5AF}" destId="{A578CAA7-C01A-4FDC-BC9E-3EF2C2A3288D}" srcOrd="0" destOrd="0" presId="urn:microsoft.com/office/officeart/2005/8/layout/chevron1"/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6974A243-EEE2-4AED-8D16-477DB518873F}" type="presOf" srcId="{EEDDE604-889B-42B3-8BE0-292C0F0CDCE2}" destId="{49ED1153-99B8-456A-A3E6-4BEB56C3D785}" srcOrd="0" destOrd="0" presId="urn:microsoft.com/office/officeart/2005/8/layout/chevron1"/>
    <dgm:cxn modelId="{5CD122AF-5A08-41B8-9B3E-8B137EE961A8}" type="presOf" srcId="{177ABD49-C6F2-475F-A505-C12A084FE5BC}" destId="{AB7E2075-D660-4FB9-BA05-B68A78323739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3F79B6DC-A24A-4288-8881-DB71706E3365}" type="presOf" srcId="{1E924BCA-CA9F-4B7B-9CEB-45ED7A497C54}" destId="{8177A6A3-B9B6-4A21-A9A5-0F162C3343D2}" srcOrd="0" destOrd="0" presId="urn:microsoft.com/office/officeart/2005/8/layout/chevron1"/>
    <dgm:cxn modelId="{680C069A-5E7F-44FA-8D92-00272208C5C2}" type="presParOf" srcId="{49ED1153-99B8-456A-A3E6-4BEB56C3D785}" destId="{8177A6A3-B9B6-4A21-A9A5-0F162C3343D2}" srcOrd="0" destOrd="0" presId="urn:microsoft.com/office/officeart/2005/8/layout/chevron1"/>
    <dgm:cxn modelId="{6F99A876-5C7E-42FF-A7A9-1E07973B7329}" type="presParOf" srcId="{49ED1153-99B8-456A-A3E6-4BEB56C3D785}" destId="{2DEE50D0-D54E-4E97-B29F-7711ADA425BD}" srcOrd="1" destOrd="0" presId="urn:microsoft.com/office/officeart/2005/8/layout/chevron1"/>
    <dgm:cxn modelId="{EEC027CC-EFE2-4558-9BFD-2516515ADEEE}" type="presParOf" srcId="{49ED1153-99B8-456A-A3E6-4BEB56C3D785}" destId="{A578CAA7-C01A-4FDC-BC9E-3EF2C2A3288D}" srcOrd="2" destOrd="0" presId="urn:microsoft.com/office/officeart/2005/8/layout/chevron1"/>
    <dgm:cxn modelId="{BF649CF6-1502-4376-9EC4-6FAA1F7091EF}" type="presParOf" srcId="{49ED1153-99B8-456A-A3E6-4BEB56C3D785}" destId="{685B8773-8CF8-492F-B31A-BFB4A46A8BF8}" srcOrd="3" destOrd="0" presId="urn:microsoft.com/office/officeart/2005/8/layout/chevron1"/>
    <dgm:cxn modelId="{169EEA89-3174-4C2A-9B7E-8BCFB7A1ABF3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BBC9790A-FC33-4B4E-BAF7-61F3CF7DDB40}" type="presOf" srcId="{EEDDE604-889B-42B3-8BE0-292C0F0CDCE2}" destId="{49ED1153-99B8-456A-A3E6-4BEB56C3D78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/>
            <a:t>INDICAÇÃO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/>
            <a:t>CADASTRO DE PROPOSTAS</a:t>
          </a:r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/>
            <a:t>EMPENHO</a:t>
          </a:r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LinFactNeighborX="-8467" custLinFactNeighborY="-1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LinFactNeighborX="-43530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LinFactNeighborX="-86392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046BDAAB-9E3E-42F6-AD26-7DE461E1CA35}" type="presOf" srcId="{1E924BCA-CA9F-4B7B-9CEB-45ED7A497C54}" destId="{8177A6A3-B9B6-4A21-A9A5-0F162C3343D2}" srcOrd="0" destOrd="0" presId="urn:microsoft.com/office/officeart/2005/8/layout/chevron1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9A14BB42-3FEE-485D-A9B2-4F626F64DD0D}" type="presOf" srcId="{EEDDE604-889B-42B3-8BE0-292C0F0CDCE2}" destId="{49ED1153-99B8-456A-A3E6-4BEB56C3D785}" srcOrd="0" destOrd="0" presId="urn:microsoft.com/office/officeart/2005/8/layout/chevron1"/>
    <dgm:cxn modelId="{7DE6E2CF-B886-4B41-A168-1306647F09F5}" type="presOf" srcId="{177ABD49-C6F2-475F-A505-C12A084FE5BC}" destId="{AB7E2075-D660-4FB9-BA05-B68A78323739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F0CA6F9E-4BC5-4162-90C3-2EC4EED0764C}" type="presOf" srcId="{3FE2B530-923C-4313-A941-CF4B8ACBA5AF}" destId="{A578CAA7-C01A-4FDC-BC9E-3EF2C2A3288D}" srcOrd="0" destOrd="0" presId="urn:microsoft.com/office/officeart/2005/8/layout/chevron1"/>
    <dgm:cxn modelId="{0A47513B-99B3-43FD-AF80-826172EB205C}" type="presParOf" srcId="{49ED1153-99B8-456A-A3E6-4BEB56C3D785}" destId="{8177A6A3-B9B6-4A21-A9A5-0F162C3343D2}" srcOrd="0" destOrd="0" presId="urn:microsoft.com/office/officeart/2005/8/layout/chevron1"/>
    <dgm:cxn modelId="{62CC0E8B-1955-4574-82D6-BD25442F069E}" type="presParOf" srcId="{49ED1153-99B8-456A-A3E6-4BEB56C3D785}" destId="{2DEE50D0-D54E-4E97-B29F-7711ADA425BD}" srcOrd="1" destOrd="0" presId="urn:microsoft.com/office/officeart/2005/8/layout/chevron1"/>
    <dgm:cxn modelId="{BEDB8BAF-CFE9-40FE-91C0-9BEAFA6829CA}" type="presParOf" srcId="{49ED1153-99B8-456A-A3E6-4BEB56C3D785}" destId="{A578CAA7-C01A-4FDC-BC9E-3EF2C2A3288D}" srcOrd="2" destOrd="0" presId="urn:microsoft.com/office/officeart/2005/8/layout/chevron1"/>
    <dgm:cxn modelId="{65CEF084-F5DB-48BC-9FF4-33D35210F5EC}" type="presParOf" srcId="{49ED1153-99B8-456A-A3E6-4BEB56C3D785}" destId="{685B8773-8CF8-492F-B31A-BFB4A46A8BF8}" srcOrd="3" destOrd="0" presId="urn:microsoft.com/office/officeart/2005/8/layout/chevron1"/>
    <dgm:cxn modelId="{C4234F89-BB3D-4BCA-AEAF-D546363FC4BC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FC920-0308-47AD-9B26-1ABF56CFAEF0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958204B-13EE-4322-9DDC-9080C68D7825}">
      <dgm:prSet phldrT="[Texto]"/>
      <dgm:spPr>
        <a:solidFill>
          <a:srgbClr val="00B050"/>
        </a:solidFill>
      </dgm:spPr>
      <dgm:t>
        <a:bodyPr/>
        <a:lstStyle/>
        <a:p>
          <a:r>
            <a:rPr lang="pt-BR" b="1" dirty="0"/>
            <a:t>EMENDAS PARLAMENTARES</a:t>
          </a:r>
        </a:p>
      </dgm:t>
    </dgm:pt>
    <dgm:pt modelId="{377F3F54-D850-41C8-84C8-FAB25124C67C}" type="parTrans" cxnId="{B4C51F6B-BBC5-4328-8AA7-F646C6B362F0}">
      <dgm:prSet/>
      <dgm:spPr/>
      <dgm:t>
        <a:bodyPr/>
        <a:lstStyle/>
        <a:p>
          <a:endParaRPr lang="pt-BR"/>
        </a:p>
      </dgm:t>
    </dgm:pt>
    <dgm:pt modelId="{D46A83DA-24E4-4B72-819A-A87DE3F58742}" type="sibTrans" cxnId="{B4C51F6B-BBC5-4328-8AA7-F646C6B362F0}">
      <dgm:prSet/>
      <dgm:spPr/>
      <dgm:t>
        <a:bodyPr/>
        <a:lstStyle/>
        <a:p>
          <a:endParaRPr lang="pt-BR"/>
        </a:p>
      </dgm:t>
    </dgm:pt>
    <dgm:pt modelId="{5ECD56DD-72D2-4EDD-9AE6-98FB451E9440}">
      <dgm:prSet phldrT="[Texto]"/>
      <dgm:spPr>
        <a:solidFill>
          <a:srgbClr val="7030A0"/>
        </a:solidFill>
      </dgm:spPr>
      <dgm:t>
        <a:bodyPr/>
        <a:lstStyle/>
        <a:p>
          <a:r>
            <a:rPr lang="pt-BR" b="1" dirty="0"/>
            <a:t>LOA</a:t>
          </a:r>
        </a:p>
      </dgm:t>
    </dgm:pt>
    <dgm:pt modelId="{35F5A47F-8F26-4A2A-A164-E0B797C749E8}" type="parTrans" cxnId="{CDF1B340-55CF-4DDB-AAF9-BF16CC7B3219}">
      <dgm:prSet/>
      <dgm:spPr/>
      <dgm:t>
        <a:bodyPr/>
        <a:lstStyle/>
        <a:p>
          <a:endParaRPr lang="pt-BR"/>
        </a:p>
      </dgm:t>
    </dgm:pt>
    <dgm:pt modelId="{65230672-EA0B-47C0-AAB6-D58AAEDC8CDF}" type="sibTrans" cxnId="{CDF1B340-55CF-4DDB-AAF9-BF16CC7B3219}">
      <dgm:prSet/>
      <dgm:spPr/>
      <dgm:t>
        <a:bodyPr/>
        <a:lstStyle/>
        <a:p>
          <a:endParaRPr lang="pt-BR"/>
        </a:p>
      </dgm:t>
    </dgm:pt>
    <dgm:pt modelId="{64286EA0-1954-4351-8FF2-57D80BBBAA22}" type="pres">
      <dgm:prSet presAssocID="{480FC920-0308-47AD-9B26-1ABF56CFAEF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F683AB-4391-43FC-94D3-2F3DD61ED692}" type="pres">
      <dgm:prSet presAssocID="{480FC920-0308-47AD-9B26-1ABF56CFAEF0}" presName="arrow" presStyleLbl="bgShp" presStyleIdx="0" presStyleCnt="1" custLinFactNeighborX="304" custLinFactNeighborY="2129"/>
      <dgm:spPr>
        <a:solidFill>
          <a:srgbClr val="FFFF00"/>
        </a:solidFill>
      </dgm:spPr>
    </dgm:pt>
    <dgm:pt modelId="{47CA94FD-E813-4C66-BF95-EAB4E7C819FA}" type="pres">
      <dgm:prSet presAssocID="{480FC920-0308-47AD-9B26-1ABF56CFAEF0}" presName="linearProcess" presStyleCnt="0"/>
      <dgm:spPr/>
    </dgm:pt>
    <dgm:pt modelId="{08092CEB-E091-49B4-A844-4546A4C49E40}" type="pres">
      <dgm:prSet presAssocID="{6958204B-13EE-4322-9DDC-9080C68D7825}" presName="textNode" presStyleLbl="node1" presStyleIdx="0" presStyleCnt="2" custScaleX="118852" custLinFactNeighborX="-97107" custLinFactNeighborY="18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00D1F1-3787-4635-A11E-904757793698}" type="pres">
      <dgm:prSet presAssocID="{D46A83DA-24E4-4B72-819A-A87DE3F58742}" presName="sibTrans" presStyleCnt="0"/>
      <dgm:spPr/>
    </dgm:pt>
    <dgm:pt modelId="{3900C9CC-93DF-4FAD-B656-65AF1FB3CBAA}" type="pres">
      <dgm:prSet presAssocID="{5ECD56DD-72D2-4EDD-9AE6-98FB451E9440}" presName="textNode" presStyleLbl="node1" presStyleIdx="1" presStyleCnt="2" custScaleX="48431" custScaleY="57524" custLinFactNeighborX="-65672" custLinFactNeighborY="18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C51F6B-BBC5-4328-8AA7-F646C6B362F0}" srcId="{480FC920-0308-47AD-9B26-1ABF56CFAEF0}" destId="{6958204B-13EE-4322-9DDC-9080C68D7825}" srcOrd="0" destOrd="0" parTransId="{377F3F54-D850-41C8-84C8-FAB25124C67C}" sibTransId="{D46A83DA-24E4-4B72-819A-A87DE3F58742}"/>
    <dgm:cxn modelId="{7552A73C-98F0-44C4-A5E3-64E7906348E8}" type="presOf" srcId="{480FC920-0308-47AD-9B26-1ABF56CFAEF0}" destId="{64286EA0-1954-4351-8FF2-57D80BBBAA22}" srcOrd="0" destOrd="0" presId="urn:microsoft.com/office/officeart/2005/8/layout/hProcess9"/>
    <dgm:cxn modelId="{42C76AB8-FD84-4765-95C0-3FEF3576D867}" type="presOf" srcId="{5ECD56DD-72D2-4EDD-9AE6-98FB451E9440}" destId="{3900C9CC-93DF-4FAD-B656-65AF1FB3CBAA}" srcOrd="0" destOrd="0" presId="urn:microsoft.com/office/officeart/2005/8/layout/hProcess9"/>
    <dgm:cxn modelId="{CC53E837-F1DD-409A-937E-E15D153B02A2}" type="presOf" srcId="{6958204B-13EE-4322-9DDC-9080C68D7825}" destId="{08092CEB-E091-49B4-A844-4546A4C49E40}" srcOrd="0" destOrd="0" presId="urn:microsoft.com/office/officeart/2005/8/layout/hProcess9"/>
    <dgm:cxn modelId="{CDF1B340-55CF-4DDB-AAF9-BF16CC7B3219}" srcId="{480FC920-0308-47AD-9B26-1ABF56CFAEF0}" destId="{5ECD56DD-72D2-4EDD-9AE6-98FB451E9440}" srcOrd="1" destOrd="0" parTransId="{35F5A47F-8F26-4A2A-A164-E0B797C749E8}" sibTransId="{65230672-EA0B-47C0-AAB6-D58AAEDC8CDF}"/>
    <dgm:cxn modelId="{E951FCE5-9A6A-4735-8D6A-DC23DFA4986F}" type="presParOf" srcId="{64286EA0-1954-4351-8FF2-57D80BBBAA22}" destId="{C5F683AB-4391-43FC-94D3-2F3DD61ED692}" srcOrd="0" destOrd="0" presId="urn:microsoft.com/office/officeart/2005/8/layout/hProcess9"/>
    <dgm:cxn modelId="{F9FA2C59-DC0E-4512-8329-6D16E0F9B79E}" type="presParOf" srcId="{64286EA0-1954-4351-8FF2-57D80BBBAA22}" destId="{47CA94FD-E813-4C66-BF95-EAB4E7C819FA}" srcOrd="1" destOrd="0" presId="urn:microsoft.com/office/officeart/2005/8/layout/hProcess9"/>
    <dgm:cxn modelId="{5A03213A-6361-4181-8A8F-F970069A33E4}" type="presParOf" srcId="{47CA94FD-E813-4C66-BF95-EAB4E7C819FA}" destId="{08092CEB-E091-49B4-A844-4546A4C49E40}" srcOrd="0" destOrd="0" presId="urn:microsoft.com/office/officeart/2005/8/layout/hProcess9"/>
    <dgm:cxn modelId="{00C6E8DA-EFCB-457D-9360-8ED2B2C9FF70}" type="presParOf" srcId="{47CA94FD-E813-4C66-BF95-EAB4E7C819FA}" destId="{0500D1F1-3787-4635-A11E-904757793698}" srcOrd="1" destOrd="0" presId="urn:microsoft.com/office/officeart/2005/8/layout/hProcess9"/>
    <dgm:cxn modelId="{4C86A1D3-FECB-4260-9CAC-0BA8CC1D4EA7}" type="presParOf" srcId="{47CA94FD-E813-4C66-BF95-EAB4E7C819FA}" destId="{3900C9CC-93DF-4FAD-B656-65AF1FB3CB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/>
            <a:t>INDIVIDUAIS (RP6)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/>
            <a:t>BANCADA ESTADUAL (RP7)</a:t>
          </a:r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/>
            <a:t>COMISSÕES TEMÁTICAS (RP8)</a:t>
          </a:r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LinFactNeighborX="30490" custLinFactNeighborY="14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LinFactNeighborX="-26135" custLinFactNeighborY="2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LinFactNeighborX="-86392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FAEF30-CE93-40AE-8703-5F7E8B869038}" type="presOf" srcId="{3FE2B530-923C-4313-A941-CF4B8ACBA5AF}" destId="{A578CAA7-C01A-4FDC-BC9E-3EF2C2A3288D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71C0124D-67BE-44E5-99E8-7D9C5ED336F3}" type="presOf" srcId="{EEDDE604-889B-42B3-8BE0-292C0F0CDCE2}" destId="{49ED1153-99B8-456A-A3E6-4BEB56C3D785}" srcOrd="0" destOrd="0" presId="urn:microsoft.com/office/officeart/2005/8/layout/chevron1"/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62E78184-BEF5-4F45-A735-170EFDECE123}" type="presOf" srcId="{177ABD49-C6F2-475F-A505-C12A084FE5BC}" destId="{AB7E2075-D660-4FB9-BA05-B68A78323739}" srcOrd="0" destOrd="0" presId="urn:microsoft.com/office/officeart/2005/8/layout/chevron1"/>
    <dgm:cxn modelId="{DB36D971-5A32-4196-B0C3-3762F7331A24}" type="presOf" srcId="{1E924BCA-CA9F-4B7B-9CEB-45ED7A497C54}" destId="{8177A6A3-B9B6-4A21-A9A5-0F162C3343D2}" srcOrd="0" destOrd="0" presId="urn:microsoft.com/office/officeart/2005/8/layout/chevron1"/>
    <dgm:cxn modelId="{41DA9C21-CCD3-45EF-9FD4-D0F3E02C6DA4}" type="presParOf" srcId="{49ED1153-99B8-456A-A3E6-4BEB56C3D785}" destId="{8177A6A3-B9B6-4A21-A9A5-0F162C3343D2}" srcOrd="0" destOrd="0" presId="urn:microsoft.com/office/officeart/2005/8/layout/chevron1"/>
    <dgm:cxn modelId="{BF94A63F-3FC5-438F-9FE8-2016226BC4C0}" type="presParOf" srcId="{49ED1153-99B8-456A-A3E6-4BEB56C3D785}" destId="{2DEE50D0-D54E-4E97-B29F-7711ADA425BD}" srcOrd="1" destOrd="0" presId="urn:microsoft.com/office/officeart/2005/8/layout/chevron1"/>
    <dgm:cxn modelId="{1055E47D-EEA1-447B-9945-A3B29DD9A76F}" type="presParOf" srcId="{49ED1153-99B8-456A-A3E6-4BEB56C3D785}" destId="{A578CAA7-C01A-4FDC-BC9E-3EF2C2A3288D}" srcOrd="2" destOrd="0" presId="urn:microsoft.com/office/officeart/2005/8/layout/chevron1"/>
    <dgm:cxn modelId="{DE8149E7-5710-4DFE-8AB5-8CBFA52B1AC0}" type="presParOf" srcId="{49ED1153-99B8-456A-A3E6-4BEB56C3D785}" destId="{685B8773-8CF8-492F-B31A-BFB4A46A8BF8}" srcOrd="3" destOrd="0" presId="urn:microsoft.com/office/officeart/2005/8/layout/chevron1"/>
    <dgm:cxn modelId="{46E6250C-928F-401E-80F2-4AE0FD1A100B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/>
            <a:t>INDIVIDUAIS (RP6)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/>
            <a:t>BANCADA ESTADUAL (RP7)</a:t>
          </a:r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/>
            <a:t>COMISSÕES TEMÁTICAS (RP8)</a:t>
          </a:r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LinFactNeighborX="-8467" custLinFactNeighborY="-1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LinFactNeighborX="-43530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LinFactNeighborX="-86392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0B1F564A-9A19-472B-8715-F9B551A488C6}" type="presOf" srcId="{EEDDE604-889B-42B3-8BE0-292C0F0CDCE2}" destId="{49ED1153-99B8-456A-A3E6-4BEB56C3D785}" srcOrd="0" destOrd="0" presId="urn:microsoft.com/office/officeart/2005/8/layout/chevron1"/>
    <dgm:cxn modelId="{D6882AD8-08E3-4A97-B62E-386FDDC4ABDB}" type="presOf" srcId="{1E924BCA-CA9F-4B7B-9CEB-45ED7A497C54}" destId="{8177A6A3-B9B6-4A21-A9A5-0F162C3343D2}" srcOrd="0" destOrd="0" presId="urn:microsoft.com/office/officeart/2005/8/layout/chevron1"/>
    <dgm:cxn modelId="{339D0EB1-BF39-4C4A-A6BE-481BADEB8F45}" type="presOf" srcId="{177ABD49-C6F2-475F-A505-C12A084FE5BC}" destId="{AB7E2075-D660-4FB9-BA05-B68A78323739}" srcOrd="0" destOrd="0" presId="urn:microsoft.com/office/officeart/2005/8/layout/chevron1"/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9AA01147-1FD3-4AFD-BEDC-BA980C7FEB03}" type="presOf" srcId="{3FE2B530-923C-4313-A941-CF4B8ACBA5AF}" destId="{A578CAA7-C01A-4FDC-BC9E-3EF2C2A3288D}" srcOrd="0" destOrd="0" presId="urn:microsoft.com/office/officeart/2005/8/layout/chevron1"/>
    <dgm:cxn modelId="{19333040-6CE8-4115-B517-B572F555ACB8}" type="presParOf" srcId="{49ED1153-99B8-456A-A3E6-4BEB56C3D785}" destId="{8177A6A3-B9B6-4A21-A9A5-0F162C3343D2}" srcOrd="0" destOrd="0" presId="urn:microsoft.com/office/officeart/2005/8/layout/chevron1"/>
    <dgm:cxn modelId="{E6B6577D-EAA4-4D90-81DA-BDC467358E46}" type="presParOf" srcId="{49ED1153-99B8-456A-A3E6-4BEB56C3D785}" destId="{2DEE50D0-D54E-4E97-B29F-7711ADA425BD}" srcOrd="1" destOrd="0" presId="urn:microsoft.com/office/officeart/2005/8/layout/chevron1"/>
    <dgm:cxn modelId="{1C2C7D53-D26E-49AE-8F20-301D79887F52}" type="presParOf" srcId="{49ED1153-99B8-456A-A3E6-4BEB56C3D785}" destId="{A578CAA7-C01A-4FDC-BC9E-3EF2C2A3288D}" srcOrd="2" destOrd="0" presId="urn:microsoft.com/office/officeart/2005/8/layout/chevron1"/>
    <dgm:cxn modelId="{C8687C04-BDCC-4406-80AE-AC5258A6E5C3}" type="presParOf" srcId="{49ED1153-99B8-456A-A3E6-4BEB56C3D785}" destId="{685B8773-8CF8-492F-B31A-BFB4A46A8BF8}" srcOrd="3" destOrd="0" presId="urn:microsoft.com/office/officeart/2005/8/layout/chevron1"/>
    <dgm:cxn modelId="{E6F527BC-0DC0-4B2F-857D-5187C93B20E7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/>
            <a:t>INDIVIDUAIS (RP6)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/>
            <a:t>BANCADA ESTADUAL (RP7)</a:t>
          </a:r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/>
            <a:t>COMISSÕES TEMÁTICAS (RP8)</a:t>
          </a:r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LinFactNeighborX="-13893" custLinFactNeighborY="-4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LinFactNeighborX="-43530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LinFactNeighborX="-86392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3BE22F-CBFF-4040-A97E-2A87D2665870}" type="presOf" srcId="{177ABD49-C6F2-475F-A505-C12A084FE5BC}" destId="{AB7E2075-D660-4FB9-BA05-B68A78323739}" srcOrd="0" destOrd="0" presId="urn:microsoft.com/office/officeart/2005/8/layout/chevron1"/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1155FEC4-D8A7-4570-AE9D-C377C8A4DEDC}" type="presOf" srcId="{3FE2B530-923C-4313-A941-CF4B8ACBA5AF}" destId="{A578CAA7-C01A-4FDC-BC9E-3EF2C2A3288D}" srcOrd="0" destOrd="0" presId="urn:microsoft.com/office/officeart/2005/8/layout/chevron1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18942FC8-4A84-4BF1-BF73-7396C2890553}" type="presOf" srcId="{EEDDE604-889B-42B3-8BE0-292C0F0CDCE2}" destId="{49ED1153-99B8-456A-A3E6-4BEB56C3D785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C852999D-57A3-4E13-AB99-B43E17C7734A}" type="presOf" srcId="{1E924BCA-CA9F-4B7B-9CEB-45ED7A497C54}" destId="{8177A6A3-B9B6-4A21-A9A5-0F162C3343D2}" srcOrd="0" destOrd="0" presId="urn:microsoft.com/office/officeart/2005/8/layout/chevron1"/>
    <dgm:cxn modelId="{6421B081-C37D-4AAC-A0E7-CF0AA762AFE1}" type="presParOf" srcId="{49ED1153-99B8-456A-A3E6-4BEB56C3D785}" destId="{8177A6A3-B9B6-4A21-A9A5-0F162C3343D2}" srcOrd="0" destOrd="0" presId="urn:microsoft.com/office/officeart/2005/8/layout/chevron1"/>
    <dgm:cxn modelId="{AC4632BF-2D6C-479B-B114-D9D7F977C37A}" type="presParOf" srcId="{49ED1153-99B8-456A-A3E6-4BEB56C3D785}" destId="{2DEE50D0-D54E-4E97-B29F-7711ADA425BD}" srcOrd="1" destOrd="0" presId="urn:microsoft.com/office/officeart/2005/8/layout/chevron1"/>
    <dgm:cxn modelId="{8D389283-3077-42B8-9425-52B2F538F36A}" type="presParOf" srcId="{49ED1153-99B8-456A-A3E6-4BEB56C3D785}" destId="{A578CAA7-C01A-4FDC-BC9E-3EF2C2A3288D}" srcOrd="2" destOrd="0" presId="urn:microsoft.com/office/officeart/2005/8/layout/chevron1"/>
    <dgm:cxn modelId="{BB794D90-6D47-45A0-BE7A-874CAA3B5886}" type="presParOf" srcId="{49ED1153-99B8-456A-A3E6-4BEB56C3D785}" destId="{685B8773-8CF8-492F-B31A-BFB4A46A8BF8}" srcOrd="3" destOrd="0" presId="urn:microsoft.com/office/officeart/2005/8/layout/chevron1"/>
    <dgm:cxn modelId="{6E10C5B9-A7E3-483C-81EF-48089F89F8CE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4400" b="1" dirty="0"/>
            <a:t>INDIVIDUAIS (RP6)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1" custScaleX="148562" custScaleY="171982" custLinFactNeighborX="-368" custLinFactNeighborY="-63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3FA702-8058-4327-A338-C89E45C82B9E}" type="presOf" srcId="{EEDDE604-889B-42B3-8BE0-292C0F0CDCE2}" destId="{49ED1153-99B8-456A-A3E6-4BEB56C3D785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EEC16384-E911-4842-98FB-40E3EC5A02D5}" type="presOf" srcId="{1E924BCA-CA9F-4B7B-9CEB-45ED7A497C54}" destId="{8177A6A3-B9B6-4A21-A9A5-0F162C3343D2}" srcOrd="0" destOrd="0" presId="urn:microsoft.com/office/officeart/2005/8/layout/chevron1"/>
    <dgm:cxn modelId="{3A90CA0A-61F3-4888-8D45-EBE685AFD73F}" type="presParOf" srcId="{49ED1153-99B8-456A-A3E6-4BEB56C3D785}" destId="{8177A6A3-B9B6-4A21-A9A5-0F162C3343D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4400" b="1" dirty="0"/>
            <a:t>INDIVIDUAIS (RP6)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1" custScaleX="148562" custScaleY="171982" custLinFactNeighborX="-368" custLinFactNeighborY="-63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7D2D23-1BC7-43EE-B441-823B15049EB1}" type="presOf" srcId="{EEDDE604-889B-42B3-8BE0-292C0F0CDCE2}" destId="{49ED1153-99B8-456A-A3E6-4BEB56C3D785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F09FEAC2-3EF7-432C-BBFA-0174820E8E72}" type="presOf" srcId="{1E924BCA-CA9F-4B7B-9CEB-45ED7A497C54}" destId="{8177A6A3-B9B6-4A21-A9A5-0F162C3343D2}" srcOrd="0" destOrd="0" presId="urn:microsoft.com/office/officeart/2005/8/layout/chevron1"/>
    <dgm:cxn modelId="{8D4C224A-452E-41C6-B9BD-4C43A6D5E0F2}" type="presParOf" srcId="{49ED1153-99B8-456A-A3E6-4BEB56C3D785}" destId="{8177A6A3-B9B6-4A21-A9A5-0F162C3343D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3A1B167-0630-4F88-B10A-84432CA9B63E}" type="presOf" srcId="{EEDDE604-889B-42B3-8BE0-292C0F0CDCE2}" destId="{49ED1153-99B8-456A-A3E6-4BEB56C3D78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CAC7B-6D50-432C-B9CE-319E211B713B}">
      <dsp:nvSpPr>
        <dsp:cNvPr id="0" name=""/>
        <dsp:cNvSpPr/>
      </dsp:nvSpPr>
      <dsp:spPr>
        <a:xfrm>
          <a:off x="11265" y="0"/>
          <a:ext cx="11524870" cy="808206"/>
        </a:xfrm>
        <a:prstGeom prst="chevron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b="1" kern="1200" dirty="0"/>
            <a:t>BANCADA ESTADUAL (RP7)</a:t>
          </a:r>
        </a:p>
      </dsp:txBody>
      <dsp:txXfrm>
        <a:off x="415368" y="0"/>
        <a:ext cx="10716664" cy="8082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A6A3-B9B6-4A21-A9A5-0F162C3343D2}">
      <dsp:nvSpPr>
        <dsp:cNvPr id="0" name=""/>
        <dsp:cNvSpPr/>
      </dsp:nvSpPr>
      <dsp:spPr>
        <a:xfrm>
          <a:off x="0" y="0"/>
          <a:ext cx="10962241" cy="678233"/>
        </a:xfrm>
        <a:prstGeom prst="chevron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/>
            <a:t>INDIVIDUAIS (RP6)</a:t>
          </a:r>
        </a:p>
      </dsp:txBody>
      <dsp:txXfrm>
        <a:off x="339117" y="0"/>
        <a:ext cx="10284008" cy="6782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34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51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92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6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04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43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57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55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16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7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89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AE95-BCA4-435F-88CF-5562DF990909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7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1.jpg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image" Target="../media/image1.jpg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diagramData" Target="../diagrams/data17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" Type="http://schemas.openxmlformats.org/officeDocument/2006/relationships/image" Target="../media/image1.jpg"/><Relationship Id="rId16" Type="http://schemas.openxmlformats.org/officeDocument/2006/relationships/diagramColors" Target="../diagrams/colors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!d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!d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!d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Layout" Target="../diagrams/layout18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Data" Target="../diagrams/data21.xml"/><Relationship Id="rId18" Type="http://schemas.openxmlformats.org/officeDocument/2006/relationships/image" Target="../media/image12.jp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microsoft.com/office/2007/relationships/diagramDrawing" Target="../diagrams/drawing21.xml"/><Relationship Id="rId2" Type="http://schemas.openxmlformats.org/officeDocument/2006/relationships/image" Target="../media/image1.jpg"/><Relationship Id="rId16" Type="http://schemas.openxmlformats.org/officeDocument/2006/relationships/diagramColors" Target="../diagrams/colors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0.xml"/><Relationship Id="rId19" Type="http://schemas.openxmlformats.org/officeDocument/2006/relationships/image" Target="../media/image13.bin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  <a:ln>
            <a:solidFill>
              <a:srgbClr val="CC1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3500" b="1" dirty="0"/>
              <a:t>VENCEMOS AS ELEIÇÕES E AGORA?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8" y="1693630"/>
            <a:ext cx="8666587" cy="50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4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" y="494270"/>
            <a:ext cx="12191999" cy="60616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600" b="1" dirty="0"/>
              <a:t>TIPOS DE EMENDAS PARLAMENTARES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75501EE1-FF9D-BD6B-161C-E074D10A3E66}"/>
              </a:ext>
            </a:extLst>
          </p:cNvPr>
          <p:cNvSpPr txBox="1">
            <a:spLocks/>
          </p:cNvSpPr>
          <p:nvPr/>
        </p:nvSpPr>
        <p:spPr>
          <a:xfrm>
            <a:off x="256674" y="-31474"/>
            <a:ext cx="10544676" cy="588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100" dirty="0"/>
          </a:p>
          <a:p>
            <a:endParaRPr lang="pt-BR" sz="3100" dirty="0"/>
          </a:p>
          <a:p>
            <a:endParaRPr lang="pt-BR" sz="3100" dirty="0"/>
          </a:p>
          <a:p>
            <a:endParaRPr lang="pt-BR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287300" y="1175785"/>
          <a:ext cx="6563714" cy="12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Agrupar 9"/>
          <p:cNvGrpSpPr/>
          <p:nvPr/>
        </p:nvGrpSpPr>
        <p:grpSpPr>
          <a:xfrm>
            <a:off x="6267532" y="1317292"/>
            <a:ext cx="2416628" cy="963080"/>
            <a:chOff x="1947279" y="133539"/>
            <a:chExt cx="2376158" cy="9630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Divisa 10"/>
            <p:cNvSpPr/>
            <p:nvPr/>
          </p:nvSpPr>
          <p:spPr>
            <a:xfrm>
              <a:off x="1947279" y="146156"/>
              <a:ext cx="2376158" cy="950463"/>
            </a:xfrm>
            <a:prstGeom prst="chevron">
              <a:avLst/>
            </a:prstGeom>
            <a:solidFill>
              <a:srgbClr val="7030A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ivisa 4"/>
            <p:cNvSpPr txBox="1"/>
            <p:nvPr/>
          </p:nvSpPr>
          <p:spPr>
            <a:xfrm>
              <a:off x="2228242" y="133539"/>
              <a:ext cx="1627921" cy="9504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027" tIns="70676" rIns="70676" bIns="70676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300" b="1" kern="1200" dirty="0"/>
                <a:t>RELATOR (RP9)</a:t>
              </a:r>
            </a:p>
          </p:txBody>
        </p:sp>
      </p:grpSp>
      <p:sp>
        <p:nvSpPr>
          <p:cNvPr id="17" name="Divisa 16"/>
          <p:cNvSpPr/>
          <p:nvPr/>
        </p:nvSpPr>
        <p:spPr>
          <a:xfrm>
            <a:off x="8376559" y="1329909"/>
            <a:ext cx="2416628" cy="950463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Divisa 4"/>
          <p:cNvSpPr txBox="1"/>
          <p:nvPr/>
        </p:nvSpPr>
        <p:spPr>
          <a:xfrm>
            <a:off x="8769383" y="1329908"/>
            <a:ext cx="1655647" cy="88864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027" tIns="70676" rIns="70676" bIns="7067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/>
              <a:t>DISCRICIONÁRIAS (RP2)</a:t>
            </a:r>
            <a:endParaRPr lang="pt-BR" sz="1400" b="1" kern="1200" dirty="0"/>
          </a:p>
        </p:txBody>
      </p:sp>
      <p:sp>
        <p:nvSpPr>
          <p:cNvPr id="22" name="Retângulo Arredondado 21"/>
          <p:cNvSpPr/>
          <p:nvPr/>
        </p:nvSpPr>
        <p:spPr>
          <a:xfrm>
            <a:off x="363311" y="2280372"/>
            <a:ext cx="1836964" cy="6328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EC- 86/2015 IMPOSITIVAS. EC – 126/2022 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371474" y="2994119"/>
            <a:ext cx="1836964" cy="28388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50" b="1" dirty="0"/>
              <a:t>Art. 166 CFRB/1988. § 9º - 2% (dois por cento) da receita corrente líquida do exercício anterior. § 9º-A Do limite a que se refere o § 9º deste artigo, 1,55% caberá às emendas de Deputados e 0,45% às de Senadores.</a:t>
            </a:r>
          </a:p>
        </p:txBody>
      </p:sp>
      <p:sp>
        <p:nvSpPr>
          <p:cNvPr id="27" name="Retângulo Arredondado 26"/>
          <p:cNvSpPr/>
          <p:nvPr/>
        </p:nvSpPr>
        <p:spPr>
          <a:xfrm>
            <a:off x="2357765" y="2290686"/>
            <a:ext cx="1836964" cy="5094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EC-100/2019</a:t>
            </a:r>
          </a:p>
          <a:p>
            <a:pPr algn="ctr"/>
            <a:r>
              <a:rPr lang="pt-BR" sz="1600" b="1" dirty="0"/>
              <a:t>IMPOSITIVAS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2317798" y="2909533"/>
            <a:ext cx="1916898" cy="22249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/>
              <a:t>1,0% RCL. Art. 166. .....</a:t>
            </a:r>
          </a:p>
          <a:p>
            <a:pPr algn="ctr"/>
            <a:r>
              <a:rPr lang="pt-BR" sz="1050" b="1" dirty="0"/>
              <a:t>§ 12. A garantia de execução de que trata o § 11 deste artigo aplica-se também às programações incluídas por todas as emendas de iniciativa de bancada de parlamentares de Estado ou do Distrito Federal, no montante de até 1% (um por cento) da receita corrente líquida realizada no exercício anterior</a:t>
            </a:r>
          </a:p>
        </p:txBody>
      </p:sp>
      <p:cxnSp>
        <p:nvCxnSpPr>
          <p:cNvPr id="30" name="Conector de Seta Reta 29"/>
          <p:cNvCxnSpPr>
            <a:cxnSpLocks/>
          </p:cNvCxnSpPr>
          <p:nvPr/>
        </p:nvCxnSpPr>
        <p:spPr>
          <a:xfrm>
            <a:off x="5307288" y="2349015"/>
            <a:ext cx="0" cy="5641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Retângulo Arredondado 30"/>
          <p:cNvSpPr/>
          <p:nvPr/>
        </p:nvSpPr>
        <p:spPr>
          <a:xfrm>
            <a:off x="4323629" y="3105262"/>
            <a:ext cx="1836964" cy="462531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ART. 43 RESOLUÇÃO 01/2006</a:t>
            </a:r>
          </a:p>
        </p:txBody>
      </p:sp>
      <p:cxnSp>
        <p:nvCxnSpPr>
          <p:cNvPr id="32" name="Conector de Seta Reta 31"/>
          <p:cNvCxnSpPr>
            <a:cxnSpLocks/>
          </p:cNvCxnSpPr>
          <p:nvPr/>
        </p:nvCxnSpPr>
        <p:spPr>
          <a:xfrm>
            <a:off x="5307288" y="3621368"/>
            <a:ext cx="0" cy="34735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tângulo Arredondado 32"/>
          <p:cNvSpPr/>
          <p:nvPr/>
        </p:nvSpPr>
        <p:spPr>
          <a:xfrm>
            <a:off x="4319920" y="4000680"/>
            <a:ext cx="1836964" cy="132243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</a:t>
            </a:r>
            <a:r>
              <a:rPr lang="pt-BR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uatro de apropriação e  quatro de remanejamento, dentro de suas áreas temáticas.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34" name="Conector de Seta Reta 33"/>
          <p:cNvCxnSpPr>
            <a:cxnSpLocks/>
          </p:cNvCxnSpPr>
          <p:nvPr/>
        </p:nvCxnSpPr>
        <p:spPr>
          <a:xfrm>
            <a:off x="7396843" y="2409262"/>
            <a:ext cx="0" cy="8972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Retângulo Arredondado 35"/>
          <p:cNvSpPr/>
          <p:nvPr/>
        </p:nvSpPr>
        <p:spPr>
          <a:xfrm>
            <a:off x="6266244" y="3460466"/>
            <a:ext cx="2254703" cy="254817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ART. 53 RESOLUÇÃO 01/2006. O VALOR PODE EQUIVALER </a:t>
            </a:r>
            <a:r>
              <a:rPr lang="pt-BR" sz="1400" b="1" u="sng" dirty="0">
                <a:solidFill>
                  <a:srgbClr val="FFFF00"/>
                </a:solidFill>
              </a:rPr>
              <a:t>ATÉ </a:t>
            </a:r>
            <a:r>
              <a:rPr lang="pt-BR" sz="1400" b="1" dirty="0">
                <a:solidFill>
                  <a:schemeClr val="bg1"/>
                </a:solidFill>
              </a:rPr>
              <a:t>A SOMATÓRIA DOS VALORES DAS EMENDAS INDIVIDUAIS E DE BANCADA. ESTA FORMA DE DESTINAÇÃO DE RECRUSOS FOI DECLARADA INCONSTITUCIONAL PELO STF.</a:t>
            </a:r>
          </a:p>
        </p:txBody>
      </p:sp>
      <p:cxnSp>
        <p:nvCxnSpPr>
          <p:cNvPr id="37" name="Conector de Seta Reta 36"/>
          <p:cNvCxnSpPr>
            <a:cxnSpLocks/>
          </p:cNvCxnSpPr>
          <p:nvPr/>
        </p:nvCxnSpPr>
        <p:spPr>
          <a:xfrm>
            <a:off x="9584873" y="2349015"/>
            <a:ext cx="12333" cy="1218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Retângulo Arredondado 37"/>
          <p:cNvSpPr/>
          <p:nvPr/>
        </p:nvSpPr>
        <p:spPr>
          <a:xfrm>
            <a:off x="8606171" y="3774031"/>
            <a:ext cx="1836964" cy="1938612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sz="1550" b="1" dirty="0">
                <a:solidFill>
                  <a:schemeClr val="bg1"/>
                </a:solidFill>
              </a:rPr>
              <a:t>SÃO AS DESPESAS DE APLICAÇÃO LIVRE. SÃO OS ORÇAMENTOS PRÓPRIOS DE CADA ÓRGÃO.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xmlns="" id="{393E677F-2488-BB86-ED3A-69B72391063A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20" name="Retângulo Arredondado 23">
            <a:extLst>
              <a:ext uri="{FF2B5EF4-FFF2-40B4-BE49-F238E27FC236}">
                <a16:creationId xmlns:a16="http://schemas.microsoft.com/office/drawing/2014/main" xmlns="" id="{CEEDC0C8-CB2A-1DF6-DFD7-B61BBEDFDD49}"/>
              </a:ext>
            </a:extLst>
          </p:cNvPr>
          <p:cNvSpPr/>
          <p:nvPr/>
        </p:nvSpPr>
        <p:spPr>
          <a:xfrm>
            <a:off x="363311" y="5938777"/>
            <a:ext cx="1845127" cy="5919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50" b="1" dirty="0"/>
              <a:t>OBRIGATORIEDADE DE 50% NA SAÚDE</a:t>
            </a:r>
          </a:p>
        </p:txBody>
      </p:sp>
      <p:sp>
        <p:nvSpPr>
          <p:cNvPr id="21" name="Retângulo Arredondado 28">
            <a:extLst>
              <a:ext uri="{FF2B5EF4-FFF2-40B4-BE49-F238E27FC236}">
                <a16:creationId xmlns:a16="http://schemas.microsoft.com/office/drawing/2014/main" xmlns="" id="{7E7F8127-2871-E328-8FC0-E153879BE5A2}"/>
              </a:ext>
            </a:extLst>
          </p:cNvPr>
          <p:cNvSpPr/>
          <p:nvPr/>
        </p:nvSpPr>
        <p:spPr>
          <a:xfrm>
            <a:off x="2365924" y="5215429"/>
            <a:ext cx="1836964" cy="12848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b="1" dirty="0"/>
          </a:p>
          <a:p>
            <a:pPr algn="ctr"/>
            <a:endParaRPr lang="pt-BR" sz="1250" b="1" dirty="0"/>
          </a:p>
          <a:p>
            <a:pPr algn="ctr"/>
            <a:r>
              <a:rPr lang="pt-BR" sz="1250" b="1" dirty="0"/>
              <a:t>SEM ORIGATORIEDADE NA SAÚDE. MAS TEM QUE DAR CONTINUIDADE ÀS OBRAS INICIADAS. Art. 166, §20 da CRFB/1988</a:t>
            </a:r>
          </a:p>
          <a:p>
            <a:pPr algn="ctr"/>
            <a:endParaRPr lang="pt-BR" sz="1400" b="1" dirty="0"/>
          </a:p>
          <a:p>
            <a:pPr algn="ctr"/>
            <a:endParaRPr lang="pt-BR" sz="1400" b="1" dirty="0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642551" cy="49427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35" name="Título 1"/>
          <p:cNvSpPr txBox="1">
            <a:spLocks/>
          </p:cNvSpPr>
          <p:nvPr/>
        </p:nvSpPr>
        <p:spPr>
          <a:xfrm>
            <a:off x="642551" y="0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  <p:sp>
        <p:nvSpPr>
          <p:cNvPr id="3" name="Multiplicar 2"/>
          <p:cNvSpPr/>
          <p:nvPr/>
        </p:nvSpPr>
        <p:spPr>
          <a:xfrm>
            <a:off x="6307449" y="1946773"/>
            <a:ext cx="2147307" cy="186501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15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708319" y="717860"/>
          <a:ext cx="10966609" cy="67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Retângulo Arredondado 13"/>
          <p:cNvSpPr/>
          <p:nvPr/>
        </p:nvSpPr>
        <p:spPr>
          <a:xfrm>
            <a:off x="280724" y="1619682"/>
            <a:ext cx="11679955" cy="39184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FFFF00"/>
                </a:solidFill>
              </a:rPr>
              <a:t>VALORES DAS EMENDAS PARA 2026 (EXPECTATIVA)</a:t>
            </a:r>
          </a:p>
          <a:p>
            <a:pPr algn="ctr"/>
            <a:endParaRPr lang="pt-BR" sz="4000" b="1" dirty="0">
              <a:solidFill>
                <a:srgbClr val="FFFF00"/>
              </a:solidFill>
            </a:endParaRPr>
          </a:p>
          <a:p>
            <a:pPr algn="ctr"/>
            <a:r>
              <a:rPr lang="pt-BR" sz="40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pt-BR" sz="4000" b="1" dirty="0">
                <a:solidFill>
                  <a:srgbClr val="FFFF00"/>
                </a:solidFill>
              </a:rPr>
              <a:t>DEPUTADOS = R$40.300.000,00</a:t>
            </a:r>
          </a:p>
          <a:p>
            <a:pPr algn="ctr"/>
            <a:endParaRPr lang="pt-BR" sz="4000" b="1" dirty="0">
              <a:solidFill>
                <a:srgbClr val="FFFF00"/>
              </a:solidFill>
            </a:endParaRPr>
          </a:p>
          <a:p>
            <a:pPr algn="ctr"/>
            <a:r>
              <a:rPr lang="pt-BR" sz="4000" b="1" dirty="0">
                <a:solidFill>
                  <a:srgbClr val="FFFF00"/>
                </a:solidFill>
              </a:rPr>
              <a:t>SENADORES = R$ 74.000.000,00</a:t>
            </a:r>
          </a:p>
        </p:txBody>
      </p:sp>
    </p:spTree>
    <p:extLst>
      <p:ext uri="{BB962C8B-B14F-4D97-AF65-F5344CB8AC3E}">
        <p14:creationId xmlns:p14="http://schemas.microsoft.com/office/powerpoint/2010/main" val="16936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708319" y="717860"/>
          <a:ext cx="10966609" cy="67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Retângulo Arredondado 13"/>
          <p:cNvSpPr/>
          <p:nvPr/>
        </p:nvSpPr>
        <p:spPr>
          <a:xfrm>
            <a:off x="280724" y="1890363"/>
            <a:ext cx="11679955" cy="31303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As Emendas Impositivas Individuais se dividem em duas modalidades, que são:</a:t>
            </a:r>
          </a:p>
          <a:p>
            <a:pPr algn="just"/>
            <a:endParaRPr lang="pt-BR" sz="2800" b="1" dirty="0">
              <a:solidFill>
                <a:schemeClr val="bg1"/>
              </a:solidFill>
            </a:endParaRPr>
          </a:p>
          <a:p>
            <a:pPr algn="just"/>
            <a:r>
              <a:rPr lang="pt-BR" sz="2800" b="1" dirty="0">
                <a:solidFill>
                  <a:srgbClr val="FFFF00"/>
                </a:solidFill>
              </a:rPr>
              <a:t>Modalidade Definida e Modalidade de Transferências Especiais.</a:t>
            </a:r>
          </a:p>
          <a:p>
            <a:pPr algn="just"/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2776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708319" y="717860"/>
          <a:ext cx="10966609" cy="67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Retângulo Arredondado 13"/>
          <p:cNvSpPr/>
          <p:nvPr/>
        </p:nvSpPr>
        <p:spPr>
          <a:xfrm>
            <a:off x="256022" y="1890363"/>
            <a:ext cx="11679955" cy="42818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pt-BR" sz="3800" b="1" dirty="0">
                <a:solidFill>
                  <a:schemeClr val="bg1"/>
                </a:solidFill>
              </a:rPr>
              <a:t>É </a:t>
            </a:r>
            <a:r>
              <a:rPr lang="pt-BR" sz="3800" b="1" dirty="0">
                <a:solidFill>
                  <a:srgbClr val="FFFF00"/>
                </a:solidFill>
              </a:rPr>
              <a:t>EXCLUSIVA para Emendas Impositivas Individuais, </a:t>
            </a:r>
            <a:r>
              <a:rPr lang="pt-BR" sz="3800" b="1" dirty="0">
                <a:solidFill>
                  <a:schemeClr val="bg1"/>
                </a:solidFill>
              </a:rPr>
              <a:t>conforme nos traz o texto constitucional:</a:t>
            </a:r>
          </a:p>
          <a:p>
            <a:pPr algn="just" fontAlgn="base"/>
            <a:r>
              <a:rPr lang="pt-BR" sz="3800" b="1" dirty="0">
                <a:solidFill>
                  <a:srgbClr val="FFFF00"/>
                </a:solidFill>
              </a:rPr>
              <a:t>Art. 166-A. </a:t>
            </a:r>
            <a:r>
              <a:rPr lang="pt-BR" sz="3800" b="1" dirty="0">
                <a:solidFill>
                  <a:schemeClr val="bg1"/>
                </a:solidFill>
              </a:rPr>
              <a:t>As </a:t>
            </a:r>
            <a:r>
              <a:rPr lang="pt-BR" sz="3800" b="1" i="1" dirty="0">
                <a:solidFill>
                  <a:schemeClr val="bg1"/>
                </a:solidFill>
              </a:rPr>
              <a:t>emendas individuais impositivas apresentadas ao projeto de lei orçamentária anual poderão alocar recursos a Estados, ao Distrito Federal e a Municípios por meio de:</a:t>
            </a:r>
            <a:endParaRPr lang="pt-BR" sz="3800" b="1" dirty="0">
              <a:solidFill>
                <a:schemeClr val="bg1"/>
              </a:solidFill>
            </a:endParaRPr>
          </a:p>
          <a:p>
            <a:pPr algn="just" fontAlgn="base"/>
            <a:r>
              <a:rPr lang="pt-BR" sz="3800" b="1" i="1" dirty="0">
                <a:solidFill>
                  <a:srgbClr val="FFFF00"/>
                </a:solidFill>
              </a:rPr>
              <a:t>I    - transferência especial;</a:t>
            </a:r>
            <a:endParaRPr lang="pt-BR" sz="3800" b="1" dirty="0">
              <a:solidFill>
                <a:srgbClr val="FFFF00"/>
              </a:solidFill>
            </a:endParaRPr>
          </a:p>
          <a:p>
            <a:pPr algn="just"/>
            <a:endParaRPr lang="pt-BR" sz="22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642551" y="652873"/>
          <a:ext cx="10746628" cy="80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424543" y="652873"/>
          <a:ext cx="11536136" cy="80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8529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708319" y="717860"/>
          <a:ext cx="10966609" cy="67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642551" y="652873"/>
          <a:ext cx="10746628" cy="80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424543" y="652873"/>
          <a:ext cx="11536136" cy="80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Retângulo 10"/>
          <p:cNvSpPr/>
          <p:nvPr/>
        </p:nvSpPr>
        <p:spPr>
          <a:xfrm>
            <a:off x="190708" y="1805049"/>
            <a:ext cx="11810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bg1"/>
                </a:solidFill>
              </a:rPr>
              <a:t>§ 12 do Artigo 166  da CFRB/1988.</a:t>
            </a:r>
            <a:r>
              <a:rPr lang="pt-BR" sz="3000" dirty="0">
                <a:solidFill>
                  <a:schemeClr val="bg1"/>
                </a:solidFill>
              </a:rPr>
              <a:t> </a:t>
            </a:r>
          </a:p>
          <a:p>
            <a:pPr algn="just"/>
            <a:endParaRPr lang="pt-BR" sz="3000" dirty="0">
              <a:solidFill>
                <a:schemeClr val="bg1"/>
              </a:solidFill>
            </a:endParaRPr>
          </a:p>
          <a:p>
            <a:pPr algn="just"/>
            <a:r>
              <a:rPr lang="pt-BR" sz="3000" b="1" dirty="0">
                <a:solidFill>
                  <a:schemeClr val="bg1"/>
                </a:solidFill>
              </a:rPr>
              <a:t>A garantia de execução de que trata o § 11 deste artigo aplica-se também às programações incluídas por todas as emendas de iniciativa</a:t>
            </a:r>
            <a:r>
              <a:rPr lang="pt-BR" sz="3000" b="1" dirty="0">
                <a:solidFill>
                  <a:srgbClr val="FFFF00"/>
                </a:solidFill>
              </a:rPr>
              <a:t> de bancada de parlamentares de Estado ou do Distrito Federal</a:t>
            </a:r>
            <a:r>
              <a:rPr lang="pt-BR" sz="3000" b="1" dirty="0">
                <a:solidFill>
                  <a:schemeClr val="bg1"/>
                </a:solidFill>
              </a:rPr>
              <a:t>, no montante de </a:t>
            </a:r>
            <a:r>
              <a:rPr lang="pt-BR" sz="3000" b="1" dirty="0">
                <a:solidFill>
                  <a:srgbClr val="FFFF00"/>
                </a:solidFill>
              </a:rPr>
              <a:t>até 1% (um por cento) da receita corrente líquida realizada no exercício anterior. </a:t>
            </a:r>
            <a:r>
              <a:rPr lang="pt-BR" sz="3000" b="1" dirty="0">
                <a:solidFill>
                  <a:schemeClr val="bg1"/>
                </a:solidFill>
              </a:rPr>
              <a:t>(Redação dada pela </a:t>
            </a:r>
            <a:r>
              <a:rPr lang="pt-BR" sz="3000" b="1" dirty="0">
                <a:solidFill>
                  <a:srgbClr val="FFFF00"/>
                </a:solidFill>
              </a:rPr>
              <a:t>Emenda Constitucional nº 100, de 2019</a:t>
            </a:r>
            <a:r>
              <a:rPr lang="pt-BR" sz="3000" b="1" dirty="0">
                <a:solidFill>
                  <a:schemeClr val="bg1"/>
                </a:solidFill>
              </a:rPr>
              <a:t>).</a:t>
            </a:r>
          </a:p>
          <a:p>
            <a:pPr algn="just"/>
            <a:endParaRPr lang="pt-BR" sz="3000" b="1" dirty="0">
              <a:solidFill>
                <a:schemeClr val="bg1"/>
              </a:solidFill>
            </a:endParaRPr>
          </a:p>
          <a:p>
            <a:pPr algn="just"/>
            <a:r>
              <a:rPr lang="pt-BR" sz="3000" b="1" dirty="0">
                <a:solidFill>
                  <a:schemeClr val="bg1"/>
                </a:solidFill>
              </a:rPr>
              <a:t>SEM ORIGATORIEDADE NA SAÚDE. DAR CONTINUIDADE A OBRAS INICIADAS.</a:t>
            </a:r>
          </a:p>
        </p:txBody>
      </p:sp>
    </p:spTree>
    <p:extLst>
      <p:ext uri="{BB962C8B-B14F-4D97-AF65-F5344CB8AC3E}">
        <p14:creationId xmlns:p14="http://schemas.microsoft.com/office/powerpoint/2010/main" val="14120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708319" y="717860"/>
          <a:ext cx="10966609" cy="67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642551" y="652873"/>
          <a:ext cx="10746628" cy="80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424543" y="652873"/>
          <a:ext cx="11536136" cy="80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Retângulo Arredondado 11"/>
          <p:cNvSpPr/>
          <p:nvPr/>
        </p:nvSpPr>
        <p:spPr>
          <a:xfrm>
            <a:off x="280724" y="1619681"/>
            <a:ext cx="11802419" cy="472396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800" b="1" dirty="0"/>
              <a:t>CÁLCULO DAS EMENDAS IMPOSITIVAS DE BANCADA ESTADUAL.</a:t>
            </a:r>
          </a:p>
          <a:p>
            <a:pPr algn="just"/>
            <a:endParaRPr lang="pt-BR" sz="3800" b="1" dirty="0"/>
          </a:p>
          <a:p>
            <a:pPr algn="just"/>
            <a:r>
              <a:rPr lang="pt-BR" sz="3800" b="1" dirty="0"/>
              <a:t>Pega-se o valor equivalente a 1,0% da RCL e divide-se igualitariamente por 27.</a:t>
            </a:r>
          </a:p>
          <a:p>
            <a:pPr algn="just"/>
            <a:endParaRPr lang="pt-BR" sz="3800" b="1" dirty="0"/>
          </a:p>
          <a:p>
            <a:pPr algn="just"/>
            <a:r>
              <a:rPr lang="pt-BR" sz="3500" b="1" dirty="0">
                <a:solidFill>
                  <a:schemeClr val="tx1"/>
                </a:solidFill>
              </a:rPr>
              <a:t>✅ BANCADA ESTADUAL EM 2026= </a:t>
            </a:r>
            <a:r>
              <a:rPr lang="pt-BR" sz="3500" b="1" dirty="0" smtClean="0">
                <a:solidFill>
                  <a:schemeClr val="tx1"/>
                </a:solidFill>
              </a:rPr>
              <a:t>R$415.758.065,00 </a:t>
            </a:r>
            <a:r>
              <a:rPr lang="pt-BR" sz="3500" b="1" dirty="0">
                <a:solidFill>
                  <a:schemeClr val="tx1"/>
                </a:solidFill>
              </a:rPr>
              <a:t>(EXPECTATIVA, AINDA AGUARDANDO O CÁLCULO DO FEFC)</a:t>
            </a:r>
          </a:p>
          <a:p>
            <a:pPr algn="just"/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1486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000" b="1" dirty="0"/>
              <a:t>COMO E QUANDO PEDIR RECURSOS EM BRASÍLIA?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8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8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271C6D2-B683-0C27-BB8E-9FCA08A28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419"/>
            <a:ext cx="12192000" cy="51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8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9274629" y="1735574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4000" b="1" dirty="0">
                <a:solidFill>
                  <a:schemeClr val="bg1"/>
                </a:solidFill>
              </a:rPr>
              <a:t>COMO E QUANDO PEDIR RECURSOS EM BRASÍLIA?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" y="681337"/>
            <a:ext cx="8948867" cy="60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8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626611"/>
            <a:ext cx="9144000" cy="609904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91200AC-8BBE-E4E5-EF90-74C933BB297D}"/>
              </a:ext>
            </a:extLst>
          </p:cNvPr>
          <p:cNvSpPr/>
          <p:nvPr/>
        </p:nvSpPr>
        <p:spPr>
          <a:xfrm>
            <a:off x="9274629" y="1735574"/>
            <a:ext cx="2917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3500" b="1" dirty="0">
                <a:solidFill>
                  <a:schemeClr val="bg1"/>
                </a:solidFill>
              </a:rPr>
              <a:t>AS COLUNAS DE SUSTENTAÇÃO DE UM MANDATO</a:t>
            </a:r>
          </a:p>
          <a:p>
            <a:pPr algn="ctr">
              <a:spcBef>
                <a:spcPct val="0"/>
              </a:spcBef>
            </a:pP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8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9274629" y="1735574"/>
            <a:ext cx="274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4000" b="1" dirty="0">
                <a:solidFill>
                  <a:schemeClr val="bg1"/>
                </a:solidFill>
              </a:rPr>
              <a:t>COMO </a:t>
            </a:r>
          </a:p>
          <a:p>
            <a:pPr algn="ctr">
              <a:spcBef>
                <a:spcPct val="0"/>
              </a:spcBef>
            </a:pPr>
            <a:r>
              <a:rPr lang="pt-BR" sz="4000" b="1" dirty="0">
                <a:solidFill>
                  <a:schemeClr val="bg1"/>
                </a:solidFill>
              </a:rPr>
              <a:t>PEDIR RECURSOS EM BRASÍLIA?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" y="565215"/>
            <a:ext cx="4298593" cy="622183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069" y="565215"/>
            <a:ext cx="4657389" cy="62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  <a:ln>
            <a:solidFill>
              <a:srgbClr val="CC1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3500" b="1" dirty="0"/>
              <a:t>VENCEMOS AS ELEIÇÕES E AGORA?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Planejando para um novo ciclo de mandato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1" y="1584356"/>
            <a:ext cx="8398365" cy="5183837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42551" y="0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</p:spTree>
    <p:extLst>
      <p:ext uri="{BB962C8B-B14F-4D97-AF65-F5344CB8AC3E}">
        <p14:creationId xmlns:p14="http://schemas.microsoft.com/office/powerpoint/2010/main" val="46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8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626611"/>
            <a:ext cx="9144000" cy="6099048"/>
          </a:xfrm>
          <a:prstGeom prst="rect">
            <a:avLst/>
          </a:prstGeom>
        </p:spPr>
      </p:pic>
      <p:grpSp>
        <p:nvGrpSpPr>
          <p:cNvPr id="9" name="Agrupar 13"/>
          <p:cNvGrpSpPr/>
          <p:nvPr/>
        </p:nvGrpSpPr>
        <p:grpSpPr>
          <a:xfrm>
            <a:off x="515592" y="708940"/>
            <a:ext cx="8010340" cy="913385"/>
            <a:chOff x="10192" y="0"/>
            <a:chExt cx="10426533" cy="647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Divisa 9"/>
            <p:cNvSpPr/>
            <p:nvPr/>
          </p:nvSpPr>
          <p:spPr>
            <a:xfrm>
              <a:off x="10192" y="0"/>
              <a:ext cx="10426533" cy="647094"/>
            </a:xfrm>
            <a:prstGeom prst="chevron">
              <a:avLst/>
            </a:prstGeom>
            <a:solidFill>
              <a:srgbClr val="92D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Divisa 4"/>
            <p:cNvSpPr txBox="1"/>
            <p:nvPr/>
          </p:nvSpPr>
          <p:spPr>
            <a:xfrm>
              <a:off x="333739" y="0"/>
              <a:ext cx="9779439" cy="6470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53340" rIns="53340" bIns="5334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b="1" kern="1200" dirty="0"/>
                <a:t>INDICAÇÃO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8558589" y="708940"/>
            <a:ext cx="33662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000" b="1" u="sng" dirty="0">
                <a:solidFill>
                  <a:schemeClr val="bg1"/>
                </a:solidFill>
              </a:rPr>
              <a:t>O período de indicação de Emendas Parlamentares,  ocorre em dois momentos:</a:t>
            </a:r>
          </a:p>
          <a:p>
            <a:pPr algn="just">
              <a:spcBef>
                <a:spcPct val="0"/>
              </a:spcBef>
            </a:pPr>
            <a:endParaRPr lang="pt-BR" altLang="pt-BR" sz="2000" b="1" dirty="0"/>
          </a:p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000" b="1" dirty="0">
                <a:solidFill>
                  <a:schemeClr val="bg1"/>
                </a:solidFill>
              </a:rPr>
              <a:t>De acordo com o Art. 82, III da Res.01/2006, a data é de 1º a 20 de outubro para apresentação de emendas;</a:t>
            </a:r>
          </a:p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000" b="1" dirty="0">
                <a:solidFill>
                  <a:schemeClr val="bg1"/>
                </a:solidFill>
              </a:rPr>
              <a:t>Já o segundo momento, ocorre no início de cada ano, momento em que o Parlamentar indicará os beneficiários no SIOP.</a:t>
            </a:r>
          </a:p>
        </p:txBody>
      </p:sp>
    </p:spTree>
    <p:extLst>
      <p:ext uri="{BB962C8B-B14F-4D97-AF65-F5344CB8AC3E}">
        <p14:creationId xmlns:p14="http://schemas.microsoft.com/office/powerpoint/2010/main" val="4247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494270"/>
            <a:ext cx="12192000" cy="60616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800" b="1" dirty="0"/>
              <a:t>CICLO DA EXECUÇÃO ORÇAMENTÁRIA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75501EE1-FF9D-BD6B-161C-E074D10A3E66}"/>
              </a:ext>
            </a:extLst>
          </p:cNvPr>
          <p:cNvSpPr txBox="1">
            <a:spLocks/>
          </p:cNvSpPr>
          <p:nvPr/>
        </p:nvSpPr>
        <p:spPr>
          <a:xfrm>
            <a:off x="256674" y="160421"/>
            <a:ext cx="10544676" cy="588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100" dirty="0"/>
          </a:p>
          <a:p>
            <a:endParaRPr lang="pt-BR" sz="3100" dirty="0"/>
          </a:p>
          <a:p>
            <a:endParaRPr lang="pt-BR" sz="3100" dirty="0"/>
          </a:p>
          <a:p>
            <a:endParaRPr lang="pt-BR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834660"/>
              </p:ext>
            </p:extLst>
          </p:nvPr>
        </p:nvGraphicFramePr>
        <p:xfrm>
          <a:off x="280723" y="1591935"/>
          <a:ext cx="6563714" cy="12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Agrupar 9"/>
          <p:cNvGrpSpPr/>
          <p:nvPr/>
        </p:nvGrpSpPr>
        <p:grpSpPr>
          <a:xfrm>
            <a:off x="6221186" y="1719165"/>
            <a:ext cx="2601707" cy="963080"/>
            <a:chOff x="1947279" y="133539"/>
            <a:chExt cx="2376158" cy="9630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Divisa 10"/>
            <p:cNvSpPr/>
            <p:nvPr/>
          </p:nvSpPr>
          <p:spPr>
            <a:xfrm>
              <a:off x="1947279" y="146156"/>
              <a:ext cx="2376158" cy="950463"/>
            </a:xfrm>
            <a:prstGeom prst="chevron">
              <a:avLst/>
            </a:prstGeom>
            <a:solidFill>
              <a:srgbClr val="7030A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ivisa 4"/>
            <p:cNvSpPr txBox="1"/>
            <p:nvPr/>
          </p:nvSpPr>
          <p:spPr>
            <a:xfrm>
              <a:off x="2228242" y="133539"/>
              <a:ext cx="1675079" cy="9504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027" tIns="70676" rIns="70676" bIns="70676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300" b="1" kern="1200" dirty="0"/>
                <a:t>LIQUIDAÇÃO</a:t>
              </a:r>
            </a:p>
          </p:txBody>
        </p:sp>
      </p:grpSp>
      <p:sp>
        <p:nvSpPr>
          <p:cNvPr id="17" name="Divisa 16"/>
          <p:cNvSpPr/>
          <p:nvPr/>
        </p:nvSpPr>
        <p:spPr>
          <a:xfrm>
            <a:off x="8384722" y="1719165"/>
            <a:ext cx="2416628" cy="950463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Divisa 4"/>
          <p:cNvSpPr txBox="1"/>
          <p:nvPr/>
        </p:nvSpPr>
        <p:spPr>
          <a:xfrm>
            <a:off x="8769383" y="1731782"/>
            <a:ext cx="1655647" cy="88864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027" tIns="70676" rIns="70676" bIns="7067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b="1" dirty="0"/>
              <a:t>PAGAMENTO</a:t>
            </a:r>
            <a:endParaRPr lang="pt-BR" sz="1900" b="1" kern="1200" dirty="0"/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xmlns="" id="{393E677F-2488-BB86-ED3A-69B72391063A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pic>
        <p:nvPicPr>
          <p:cNvPr id="1026" name="Picture 2" descr="Plenário do Congresso mantém 20 vetos presidenciais — Senado Notíci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4" y="2740242"/>
            <a:ext cx="10520626" cy="32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642551" cy="494270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642551" y="0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</p:spTree>
    <p:extLst>
      <p:ext uri="{BB962C8B-B14F-4D97-AF65-F5344CB8AC3E}">
        <p14:creationId xmlns:p14="http://schemas.microsoft.com/office/powerpoint/2010/main" val="242953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>
              <a:spcBef>
                <a:spcPct val="0"/>
              </a:spcBef>
            </a:pPr>
            <a:r>
              <a:rPr lang="pt-BR" sz="4000" b="1" dirty="0"/>
              <a:t>CICLO DA EXECUÇÃO ORÇAMENTÁRIA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708319" y="717860"/>
          <a:ext cx="10966609" cy="67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642551" y="652873"/>
          <a:ext cx="10746628" cy="80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191248" y="1131836"/>
          <a:ext cx="6563714" cy="12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7" name="Agrupar 16"/>
          <p:cNvGrpSpPr/>
          <p:nvPr/>
        </p:nvGrpSpPr>
        <p:grpSpPr>
          <a:xfrm>
            <a:off x="6204584" y="1271684"/>
            <a:ext cx="2601707" cy="963080"/>
            <a:chOff x="1947279" y="133539"/>
            <a:chExt cx="2376158" cy="9630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Divisa 17"/>
            <p:cNvSpPr/>
            <p:nvPr/>
          </p:nvSpPr>
          <p:spPr>
            <a:xfrm>
              <a:off x="1947279" y="146156"/>
              <a:ext cx="2376158" cy="950463"/>
            </a:xfrm>
            <a:prstGeom prst="chevron">
              <a:avLst/>
            </a:prstGeom>
            <a:solidFill>
              <a:srgbClr val="7030A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Divisa 4"/>
            <p:cNvSpPr txBox="1"/>
            <p:nvPr/>
          </p:nvSpPr>
          <p:spPr>
            <a:xfrm>
              <a:off x="2228242" y="133539"/>
              <a:ext cx="1675079" cy="9504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027" tIns="70676" rIns="70676" bIns="70676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300" b="1" kern="1200" dirty="0"/>
                <a:t>LIQUIDAÇÃO</a:t>
              </a:r>
            </a:p>
          </p:txBody>
        </p:sp>
      </p:grpSp>
      <p:sp>
        <p:nvSpPr>
          <p:cNvPr id="21" name="Divisa 20"/>
          <p:cNvSpPr/>
          <p:nvPr/>
        </p:nvSpPr>
        <p:spPr>
          <a:xfrm>
            <a:off x="8412064" y="1284301"/>
            <a:ext cx="2416628" cy="950463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t-BR" dirty="0"/>
          </a:p>
          <a:p>
            <a:pPr algn="ctr"/>
            <a:r>
              <a:rPr lang="pt-BR" b="1" dirty="0"/>
              <a:t>PAGAMENTO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" y="2374612"/>
            <a:ext cx="5176641" cy="416869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18" y="2361995"/>
            <a:ext cx="6870781" cy="41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8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3500" b="1" dirty="0"/>
              <a:t>VENCEMOS AS ELEIÇÕES E AGORA?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1" y="1566250"/>
            <a:ext cx="8490757" cy="520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3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8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8000" b="1" dirty="0"/>
              <a:t>COMO E QUANDO PEDIR RECURSOS EM BRASÍLIA?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</p:spTree>
    <p:extLst>
      <p:ext uri="{BB962C8B-B14F-4D97-AF65-F5344CB8AC3E}">
        <p14:creationId xmlns:p14="http://schemas.microsoft.com/office/powerpoint/2010/main" val="15671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20594" y="593858"/>
            <a:ext cx="12191998" cy="6363730"/>
          </a:xfrm>
          <a:prstGeom prst="rect">
            <a:avLst/>
          </a:prstGeom>
          <a:solidFill>
            <a:srgbClr val="002060"/>
          </a:solidFill>
          <a:ln>
            <a:solidFill>
              <a:srgbClr val="CC1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800" b="1" dirty="0"/>
              <a:t>AS MATÉRIAS DELIBERADAS NA CMO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/>
          </a:p>
          <a:p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975091"/>
              </p:ext>
            </p:extLst>
          </p:nvPr>
        </p:nvGraphicFramePr>
        <p:xfrm>
          <a:off x="504535" y="2920496"/>
          <a:ext cx="8919628" cy="104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Divisa 10"/>
          <p:cNvSpPr/>
          <p:nvPr/>
        </p:nvSpPr>
        <p:spPr>
          <a:xfrm>
            <a:off x="8964778" y="2920496"/>
            <a:ext cx="2900344" cy="1047751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Divisa 4"/>
          <p:cNvSpPr txBox="1"/>
          <p:nvPr/>
        </p:nvSpPr>
        <p:spPr>
          <a:xfrm>
            <a:off x="9391950" y="3000046"/>
            <a:ext cx="1873458" cy="88864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027" tIns="70676" rIns="70676" bIns="70676" numCol="1" spcCol="1270" anchor="ctr" anchorCtr="0">
            <a:noAutofit/>
          </a:bodyPr>
          <a:lstStyle/>
          <a:p>
            <a:pPr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b="1" dirty="0"/>
          </a:p>
          <a:p>
            <a:pPr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Projetos de Leis de Créditos Adicionais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b="1" kern="1200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</p:spTree>
    <p:extLst>
      <p:ext uri="{BB962C8B-B14F-4D97-AF65-F5344CB8AC3E}">
        <p14:creationId xmlns:p14="http://schemas.microsoft.com/office/powerpoint/2010/main" val="41776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" y="494270"/>
            <a:ext cx="12191999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800" b="1" dirty="0"/>
              <a:t>AS MATÉRIAS DELIBERADAS NA CMO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75501EE1-FF9D-BD6B-161C-E074D10A3E66}"/>
              </a:ext>
            </a:extLst>
          </p:cNvPr>
          <p:cNvSpPr txBox="1">
            <a:spLocks/>
          </p:cNvSpPr>
          <p:nvPr/>
        </p:nvSpPr>
        <p:spPr>
          <a:xfrm>
            <a:off x="256674" y="494271"/>
            <a:ext cx="10544676" cy="555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100" dirty="0"/>
          </a:p>
          <a:p>
            <a:endParaRPr lang="pt-BR" sz="3100" dirty="0"/>
          </a:p>
          <a:p>
            <a:endParaRPr lang="pt-BR" sz="3100" dirty="0"/>
          </a:p>
          <a:p>
            <a:endParaRPr lang="pt-BR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280723" y="1591935"/>
          <a:ext cx="6563714" cy="12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Divisa 16"/>
          <p:cNvSpPr/>
          <p:nvPr/>
        </p:nvSpPr>
        <p:spPr>
          <a:xfrm>
            <a:off x="6528761" y="1738091"/>
            <a:ext cx="4634162" cy="950463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Divisa 4"/>
          <p:cNvSpPr txBox="1"/>
          <p:nvPr/>
        </p:nvSpPr>
        <p:spPr>
          <a:xfrm>
            <a:off x="7946165" y="1757116"/>
            <a:ext cx="1655647" cy="88864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027" tIns="70676" rIns="70676" bIns="70676" numCol="1" spcCol="1270" anchor="ctr" anchorCtr="0">
            <a:noAutofit/>
          </a:bodyPr>
          <a:lstStyle/>
          <a:p>
            <a:pPr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100" b="1" dirty="0"/>
          </a:p>
          <a:p>
            <a:pPr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dirty="0"/>
              <a:t>Projetos </a:t>
            </a:r>
            <a:r>
              <a:rPr lang="pt-BR" sz="2400" b="1" dirty="0"/>
              <a:t>de Créditos Adicionais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100" b="1" kern="1200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273630" y="2727110"/>
            <a:ext cx="8163" cy="326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tângulo Arredondado 21"/>
          <p:cNvSpPr/>
          <p:nvPr/>
        </p:nvSpPr>
        <p:spPr>
          <a:xfrm>
            <a:off x="363311" y="3136113"/>
            <a:ext cx="1836964" cy="45714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PLANO PLURIANUAL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371474" y="4010033"/>
            <a:ext cx="1836964" cy="45714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PROGRAMAÇÃO PARA 04 ANOS</a:t>
            </a: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1273630" y="3638426"/>
            <a:ext cx="8163" cy="326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3236280" y="2725949"/>
            <a:ext cx="8163" cy="3264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Retângulo Arredondado 26"/>
          <p:cNvSpPr/>
          <p:nvPr/>
        </p:nvSpPr>
        <p:spPr>
          <a:xfrm>
            <a:off x="2325961" y="3136113"/>
            <a:ext cx="1836964" cy="4571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LEI DE DIRETRIZES ORÇAMENTPÁRIAS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3228117" y="3661998"/>
            <a:ext cx="8163" cy="3264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tângulo Arredondado 28"/>
          <p:cNvSpPr/>
          <p:nvPr/>
        </p:nvSpPr>
        <p:spPr>
          <a:xfrm>
            <a:off x="2317798" y="4013427"/>
            <a:ext cx="1836964" cy="4571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METAS PARA O ANO</a:t>
            </a: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5315451" y="2725949"/>
            <a:ext cx="8163" cy="32643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Retângulo Arredondado 30"/>
          <p:cNvSpPr/>
          <p:nvPr/>
        </p:nvSpPr>
        <p:spPr>
          <a:xfrm>
            <a:off x="4323629" y="3136113"/>
            <a:ext cx="1836964" cy="43168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LEI ORÇAMENTÁRIA ANUAL </a:t>
            </a:r>
          </a:p>
        </p:txBody>
      </p:sp>
      <p:cxnSp>
        <p:nvCxnSpPr>
          <p:cNvPr id="32" name="Conector de Seta Reta 31"/>
          <p:cNvCxnSpPr/>
          <p:nvPr/>
        </p:nvCxnSpPr>
        <p:spPr>
          <a:xfrm>
            <a:off x="5307288" y="3621368"/>
            <a:ext cx="8163" cy="32643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tângulo Arredondado 32"/>
          <p:cNvSpPr/>
          <p:nvPr/>
        </p:nvSpPr>
        <p:spPr>
          <a:xfrm>
            <a:off x="4319920" y="4000681"/>
            <a:ext cx="1836964" cy="43168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RECURSOS PARA 01 ANO</a:t>
            </a:r>
          </a:p>
        </p:txBody>
      </p:sp>
      <p:cxnSp>
        <p:nvCxnSpPr>
          <p:cNvPr id="37" name="Conector de Seta Reta 36"/>
          <p:cNvCxnSpPr/>
          <p:nvPr/>
        </p:nvCxnSpPr>
        <p:spPr>
          <a:xfrm>
            <a:off x="8834042" y="2806032"/>
            <a:ext cx="8163" cy="2167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Retângulo Arredondado 37"/>
          <p:cNvSpPr/>
          <p:nvPr/>
        </p:nvSpPr>
        <p:spPr>
          <a:xfrm>
            <a:off x="7946165" y="5023774"/>
            <a:ext cx="1836964" cy="574557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DESPESAS INSUFICIENTES</a:t>
            </a:r>
          </a:p>
        </p:txBody>
      </p:sp>
      <p:sp>
        <p:nvSpPr>
          <p:cNvPr id="20" name="Retângulo Arredondado 23">
            <a:extLst>
              <a:ext uri="{FF2B5EF4-FFF2-40B4-BE49-F238E27FC236}">
                <a16:creationId xmlns:a16="http://schemas.microsoft.com/office/drawing/2014/main" xmlns="" id="{B371BAC9-A1F3-B0D0-43B6-7A11A4A17CAD}"/>
              </a:ext>
            </a:extLst>
          </p:cNvPr>
          <p:cNvSpPr/>
          <p:nvPr/>
        </p:nvSpPr>
        <p:spPr>
          <a:xfrm>
            <a:off x="371474" y="4548187"/>
            <a:ext cx="1836964" cy="11010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O QUE FAZER (ESTRATÉGIA)</a:t>
            </a:r>
          </a:p>
        </p:txBody>
      </p:sp>
      <p:sp>
        <p:nvSpPr>
          <p:cNvPr id="21" name="Retângulo Arredondado 28">
            <a:extLst>
              <a:ext uri="{FF2B5EF4-FFF2-40B4-BE49-F238E27FC236}">
                <a16:creationId xmlns:a16="http://schemas.microsoft.com/office/drawing/2014/main" xmlns="" id="{71A5C43A-2B24-37BD-B04D-8FA9E99570F9}"/>
              </a:ext>
            </a:extLst>
          </p:cNvPr>
          <p:cNvSpPr/>
          <p:nvPr/>
        </p:nvSpPr>
        <p:spPr>
          <a:xfrm>
            <a:off x="2317798" y="4548187"/>
            <a:ext cx="1836964" cy="11010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O </a:t>
            </a:r>
            <a:r>
              <a:rPr lang="pt-BR" sz="1400" b="1" dirty="0"/>
              <a:t>QUE FAZER (AÇÕES ORÇAMENTÁRIAS).</a:t>
            </a:r>
          </a:p>
          <a:p>
            <a:pPr algn="ctr"/>
            <a:r>
              <a:rPr lang="pt-BR" sz="1400" b="1" dirty="0"/>
              <a:t>ONDE FAZER.</a:t>
            </a:r>
          </a:p>
        </p:txBody>
      </p:sp>
      <p:sp>
        <p:nvSpPr>
          <p:cNvPr id="23" name="Retângulo Arredondado 32">
            <a:extLst>
              <a:ext uri="{FF2B5EF4-FFF2-40B4-BE49-F238E27FC236}">
                <a16:creationId xmlns:a16="http://schemas.microsoft.com/office/drawing/2014/main" xmlns="" id="{3E5F4E23-71B9-57C5-3D89-BAD002D4F87F}"/>
              </a:ext>
            </a:extLst>
          </p:cNvPr>
          <p:cNvSpPr/>
          <p:nvPr/>
        </p:nvSpPr>
        <p:spPr>
          <a:xfrm>
            <a:off x="4314081" y="4548187"/>
            <a:ext cx="1836964" cy="105014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QUANTO, COMO E QUANDO FAZER.</a:t>
            </a:r>
          </a:p>
          <a:p>
            <a:pPr algn="ctr"/>
            <a:r>
              <a:rPr lang="pt-BR" sz="1400" b="1" dirty="0"/>
              <a:t>QUANTO CUSTARÁ.</a:t>
            </a:r>
          </a:p>
        </p:txBody>
      </p:sp>
      <p:sp>
        <p:nvSpPr>
          <p:cNvPr id="39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b="1" dirty="0"/>
              <a:t>CAPTAÇÃO DE RECURSOS NO ÂMBITO FEDERAL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642551" cy="494270"/>
          </a:xfrm>
          <a:prstGeom prst="rect">
            <a:avLst/>
          </a:prstGeom>
        </p:spPr>
      </p:pic>
      <p:sp>
        <p:nvSpPr>
          <p:cNvPr id="42" name="Subtítulo 2">
            <a:extLst>
              <a:ext uri="{FF2B5EF4-FFF2-40B4-BE49-F238E27FC236}">
                <a16:creationId xmlns:a16="http://schemas.microsoft.com/office/drawing/2014/main" xmlns="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25448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8" name="Retângulo 7"/>
          <p:cNvSpPr/>
          <p:nvPr/>
        </p:nvSpPr>
        <p:spPr>
          <a:xfrm>
            <a:off x="-1" y="494270"/>
            <a:ext cx="12192000" cy="60616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75501EE1-FF9D-BD6B-161C-E074D10A3E66}"/>
              </a:ext>
            </a:extLst>
          </p:cNvPr>
          <p:cNvSpPr txBox="1">
            <a:spLocks/>
          </p:cNvSpPr>
          <p:nvPr/>
        </p:nvSpPr>
        <p:spPr>
          <a:xfrm>
            <a:off x="256674" y="160421"/>
            <a:ext cx="10544676" cy="588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100" dirty="0"/>
          </a:p>
          <a:p>
            <a:endParaRPr lang="pt-BR" sz="3100" dirty="0"/>
          </a:p>
          <a:p>
            <a:endParaRPr lang="pt-BR" sz="3100" dirty="0"/>
          </a:p>
          <a:p>
            <a:endParaRPr lang="pt-BR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75FA076B-045A-CF17-CB91-0B58BE902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338007"/>
              </p:ext>
            </p:extLst>
          </p:nvPr>
        </p:nvGraphicFramePr>
        <p:xfrm>
          <a:off x="256674" y="1246094"/>
          <a:ext cx="10411326" cy="4491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642551" cy="494270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621246" y="0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</p:spTree>
    <p:extLst>
      <p:ext uri="{BB962C8B-B14F-4D97-AF65-F5344CB8AC3E}">
        <p14:creationId xmlns:p14="http://schemas.microsoft.com/office/powerpoint/2010/main" val="23671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" y="494271"/>
            <a:ext cx="12191998" cy="60616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800" b="1" dirty="0"/>
              <a:t>TIPOS DE EMENDAS PARLAMENTARES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75501EE1-FF9D-BD6B-161C-E074D10A3E66}"/>
              </a:ext>
            </a:extLst>
          </p:cNvPr>
          <p:cNvSpPr txBox="1">
            <a:spLocks/>
          </p:cNvSpPr>
          <p:nvPr/>
        </p:nvSpPr>
        <p:spPr>
          <a:xfrm>
            <a:off x="256674" y="160421"/>
            <a:ext cx="10544676" cy="588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100" dirty="0"/>
          </a:p>
          <a:p>
            <a:endParaRPr lang="pt-BR" sz="3100" dirty="0"/>
          </a:p>
          <a:p>
            <a:endParaRPr lang="pt-BR" sz="3100" dirty="0"/>
          </a:p>
          <a:p>
            <a:endParaRPr lang="pt-BR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425943"/>
              </p:ext>
            </p:extLst>
          </p:nvPr>
        </p:nvGraphicFramePr>
        <p:xfrm>
          <a:off x="642550" y="1461102"/>
          <a:ext cx="7363661" cy="12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Divisa 16"/>
          <p:cNvSpPr/>
          <p:nvPr/>
        </p:nvSpPr>
        <p:spPr>
          <a:xfrm>
            <a:off x="7371812" y="1552348"/>
            <a:ext cx="3098068" cy="1060284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Divisa 4"/>
          <p:cNvSpPr txBox="1"/>
          <p:nvPr/>
        </p:nvSpPr>
        <p:spPr>
          <a:xfrm>
            <a:off x="7890952" y="1614732"/>
            <a:ext cx="2204024" cy="93551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027" tIns="70676" rIns="70676" bIns="70676" numCol="1" spcCol="1270" anchor="ctr" anchorCtr="0">
            <a:noAutofit/>
          </a:bodyPr>
          <a:lstStyle/>
          <a:p>
            <a:pPr lvl="0" algn="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/>
              <a:t>DISCRICIONÁRIAS 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/>
              <a:t>(RP2)</a:t>
            </a:r>
            <a:endParaRPr lang="pt-BR" sz="2000" b="1" kern="1200" dirty="0"/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xmlns="" id="{393E677F-2488-BB86-ED3A-69B72391063A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5" y="2703878"/>
            <a:ext cx="6089758" cy="332422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642551" cy="494270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642551" y="0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</p:spTree>
    <p:extLst>
      <p:ext uri="{BB962C8B-B14F-4D97-AF65-F5344CB8AC3E}">
        <p14:creationId xmlns:p14="http://schemas.microsoft.com/office/powerpoint/2010/main" val="152607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494270"/>
            <a:ext cx="12192000" cy="60616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800" b="1" dirty="0"/>
              <a:t>TIPOS DE EMENDAS PARLAMENTARES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75501EE1-FF9D-BD6B-161C-E074D10A3E66}"/>
              </a:ext>
            </a:extLst>
          </p:cNvPr>
          <p:cNvSpPr txBox="1">
            <a:spLocks/>
          </p:cNvSpPr>
          <p:nvPr/>
        </p:nvSpPr>
        <p:spPr>
          <a:xfrm>
            <a:off x="256674" y="160421"/>
            <a:ext cx="10544676" cy="588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100" dirty="0"/>
          </a:p>
          <a:p>
            <a:endParaRPr lang="pt-BR" sz="3100" dirty="0"/>
          </a:p>
          <a:p>
            <a:endParaRPr lang="pt-BR" sz="3100" dirty="0"/>
          </a:p>
          <a:p>
            <a:endParaRPr lang="pt-BR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8F8F94D-5F44-3D17-4C5A-3542AE6E53AE}"/>
              </a:ext>
            </a:extLst>
          </p:cNvPr>
          <p:cNvGraphicFramePr/>
          <p:nvPr/>
        </p:nvGraphicFramePr>
        <p:xfrm>
          <a:off x="280723" y="1591935"/>
          <a:ext cx="6563714" cy="12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Agrupar 9"/>
          <p:cNvGrpSpPr/>
          <p:nvPr/>
        </p:nvGrpSpPr>
        <p:grpSpPr>
          <a:xfrm>
            <a:off x="6310143" y="1719165"/>
            <a:ext cx="2416628" cy="963080"/>
            <a:chOff x="1947279" y="133539"/>
            <a:chExt cx="2376158" cy="9630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Divisa 10"/>
            <p:cNvSpPr/>
            <p:nvPr/>
          </p:nvSpPr>
          <p:spPr>
            <a:xfrm>
              <a:off x="1947279" y="146156"/>
              <a:ext cx="2376158" cy="950463"/>
            </a:xfrm>
            <a:prstGeom prst="chevron">
              <a:avLst/>
            </a:prstGeom>
            <a:solidFill>
              <a:srgbClr val="7030A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ivisa 4"/>
            <p:cNvSpPr txBox="1"/>
            <p:nvPr/>
          </p:nvSpPr>
          <p:spPr>
            <a:xfrm>
              <a:off x="2228242" y="133539"/>
              <a:ext cx="1627921" cy="9504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027" tIns="70676" rIns="70676" bIns="70676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300" b="1" kern="1200" dirty="0"/>
                <a:t>RELATOR (RP9)</a:t>
              </a:r>
            </a:p>
          </p:txBody>
        </p:sp>
      </p:grpSp>
      <p:sp>
        <p:nvSpPr>
          <p:cNvPr id="17" name="Divisa 16"/>
          <p:cNvSpPr/>
          <p:nvPr/>
        </p:nvSpPr>
        <p:spPr>
          <a:xfrm>
            <a:off x="8384722" y="1719165"/>
            <a:ext cx="2416628" cy="950463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Divisa 4"/>
          <p:cNvSpPr txBox="1"/>
          <p:nvPr/>
        </p:nvSpPr>
        <p:spPr>
          <a:xfrm>
            <a:off x="8769383" y="1731782"/>
            <a:ext cx="1655647" cy="88864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027" tIns="70676" rIns="70676" bIns="7067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/>
              <a:t>DISCRICIONÁRIAS (RP2)</a:t>
            </a:r>
            <a:endParaRPr lang="pt-BR" sz="1400" b="1" kern="1200" dirty="0"/>
          </a:p>
        </p:txBody>
      </p:sp>
      <p:cxnSp>
        <p:nvCxnSpPr>
          <p:cNvPr id="14" name="Conector de Seta Reta 13"/>
          <p:cNvCxnSpPr>
            <a:cxnSpLocks/>
          </p:cNvCxnSpPr>
          <p:nvPr/>
        </p:nvCxnSpPr>
        <p:spPr>
          <a:xfrm flipH="1">
            <a:off x="1273630" y="2765171"/>
            <a:ext cx="8163" cy="247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tângulo Arredondado 21"/>
          <p:cNvSpPr/>
          <p:nvPr/>
        </p:nvSpPr>
        <p:spPr>
          <a:xfrm>
            <a:off x="363311" y="3083775"/>
            <a:ext cx="1836964" cy="5094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EC- 86/2015 IMPOSITIVAS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371474" y="3988432"/>
            <a:ext cx="1836964" cy="13871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Art. 166 CFRB/1988. 2% da  RCL. Sendo 1.55% DEP. e 0,45% SENADOR</a:t>
            </a:r>
          </a:p>
        </p:txBody>
      </p:sp>
      <p:cxnSp>
        <p:nvCxnSpPr>
          <p:cNvPr id="25" name="Conector de Seta Reta 24"/>
          <p:cNvCxnSpPr>
            <a:cxnSpLocks/>
          </p:cNvCxnSpPr>
          <p:nvPr/>
        </p:nvCxnSpPr>
        <p:spPr>
          <a:xfrm>
            <a:off x="1273630" y="3638426"/>
            <a:ext cx="0" cy="271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cxnSpLocks/>
            <a:endCxn id="27" idx="0"/>
          </p:cNvCxnSpPr>
          <p:nvPr/>
        </p:nvCxnSpPr>
        <p:spPr>
          <a:xfrm>
            <a:off x="3236280" y="2725949"/>
            <a:ext cx="0" cy="35869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Retângulo Arredondado 26"/>
          <p:cNvSpPr/>
          <p:nvPr/>
        </p:nvSpPr>
        <p:spPr>
          <a:xfrm>
            <a:off x="2317798" y="3084643"/>
            <a:ext cx="1836964" cy="5094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EC-100/2019</a:t>
            </a:r>
          </a:p>
          <a:p>
            <a:pPr algn="ctr"/>
            <a:r>
              <a:rPr lang="pt-BR" sz="1600" b="1" dirty="0"/>
              <a:t>IMPOSITIVAS</a:t>
            </a:r>
          </a:p>
        </p:txBody>
      </p:sp>
      <p:cxnSp>
        <p:nvCxnSpPr>
          <p:cNvPr id="28" name="Conector de Seta Reta 27"/>
          <p:cNvCxnSpPr>
            <a:cxnSpLocks/>
          </p:cNvCxnSpPr>
          <p:nvPr/>
        </p:nvCxnSpPr>
        <p:spPr>
          <a:xfrm>
            <a:off x="3228117" y="3661998"/>
            <a:ext cx="0" cy="33868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tângulo Arredondado 28"/>
          <p:cNvSpPr/>
          <p:nvPr/>
        </p:nvSpPr>
        <p:spPr>
          <a:xfrm>
            <a:off x="2317798" y="4013427"/>
            <a:ext cx="1836964" cy="4571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1,0% RCL</a:t>
            </a:r>
          </a:p>
        </p:txBody>
      </p:sp>
      <p:cxnSp>
        <p:nvCxnSpPr>
          <p:cNvPr id="30" name="Conector de Seta Reta 29"/>
          <p:cNvCxnSpPr>
            <a:cxnSpLocks/>
          </p:cNvCxnSpPr>
          <p:nvPr/>
        </p:nvCxnSpPr>
        <p:spPr>
          <a:xfrm>
            <a:off x="5315451" y="2725949"/>
            <a:ext cx="0" cy="3578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Retângulo Arredondado 30"/>
          <p:cNvSpPr/>
          <p:nvPr/>
        </p:nvSpPr>
        <p:spPr>
          <a:xfrm>
            <a:off x="4323629" y="3105262"/>
            <a:ext cx="1836964" cy="462531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ART. 43 RESOLUÇÃO 01/2006</a:t>
            </a:r>
          </a:p>
        </p:txBody>
      </p:sp>
      <p:cxnSp>
        <p:nvCxnSpPr>
          <p:cNvPr id="32" name="Conector de Seta Reta 31"/>
          <p:cNvCxnSpPr>
            <a:cxnSpLocks/>
          </p:cNvCxnSpPr>
          <p:nvPr/>
        </p:nvCxnSpPr>
        <p:spPr>
          <a:xfrm>
            <a:off x="5307288" y="3621368"/>
            <a:ext cx="0" cy="34735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tângulo Arredondado 32"/>
          <p:cNvSpPr/>
          <p:nvPr/>
        </p:nvSpPr>
        <p:spPr>
          <a:xfrm>
            <a:off x="4319920" y="4000680"/>
            <a:ext cx="1836964" cy="88240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Seis</a:t>
            </a:r>
            <a:r>
              <a:rPr lang="pt-BR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de apropriação e  Duas de remanejamento (LC210/24)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34" name="Conector de Seta Reta 33"/>
          <p:cNvCxnSpPr>
            <a:cxnSpLocks/>
          </p:cNvCxnSpPr>
          <p:nvPr/>
        </p:nvCxnSpPr>
        <p:spPr>
          <a:xfrm>
            <a:off x="7386459" y="2804395"/>
            <a:ext cx="10384" cy="50214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Retângulo Arredondado 35"/>
          <p:cNvSpPr/>
          <p:nvPr/>
        </p:nvSpPr>
        <p:spPr>
          <a:xfrm>
            <a:off x="6266244" y="3460466"/>
            <a:ext cx="2254703" cy="254817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ART. 53 RESOLUÇÃO 01/2006. O VALOR PODE EQUIVALER </a:t>
            </a:r>
            <a:r>
              <a:rPr lang="pt-BR" sz="1400" b="1" u="sng" dirty="0">
                <a:solidFill>
                  <a:srgbClr val="FFFF00"/>
                </a:solidFill>
              </a:rPr>
              <a:t>ATÉ </a:t>
            </a:r>
            <a:r>
              <a:rPr lang="pt-BR" sz="1400" b="1" dirty="0">
                <a:solidFill>
                  <a:schemeClr val="bg1"/>
                </a:solidFill>
              </a:rPr>
              <a:t>A SOMATÓRIA DOS VALORES DAS EMENDAS INDIVIDUAIS E DE BANCADA. ESTA FORMA DE DESTINAÇÃO DE RECRUSOS FOI DECLARADA INCONSTITUCIONAL PELO STF.</a:t>
            </a:r>
          </a:p>
        </p:txBody>
      </p:sp>
      <p:cxnSp>
        <p:nvCxnSpPr>
          <p:cNvPr id="37" name="Conector de Seta Reta 36"/>
          <p:cNvCxnSpPr>
            <a:cxnSpLocks/>
          </p:cNvCxnSpPr>
          <p:nvPr/>
        </p:nvCxnSpPr>
        <p:spPr>
          <a:xfrm>
            <a:off x="9584873" y="2804394"/>
            <a:ext cx="0" cy="9696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Retângulo Arredondado 37"/>
          <p:cNvSpPr/>
          <p:nvPr/>
        </p:nvSpPr>
        <p:spPr>
          <a:xfrm>
            <a:off x="8606171" y="3774031"/>
            <a:ext cx="1836964" cy="1938612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sz="1550" b="1" dirty="0">
                <a:solidFill>
                  <a:schemeClr val="bg1"/>
                </a:solidFill>
              </a:rPr>
              <a:t>SÃO AS DESPESAS DE APLICAÇÃO LIVRE. SÃO OS ORÇAMENTOS PRÓPRIOS DE CADA ÓRGÃO.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xmlns="" id="{393E677F-2488-BB86-ED3A-69B72391063A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20" name="Retângulo Arredondado 23">
            <a:extLst>
              <a:ext uri="{FF2B5EF4-FFF2-40B4-BE49-F238E27FC236}">
                <a16:creationId xmlns:a16="http://schemas.microsoft.com/office/drawing/2014/main" xmlns="" id="{CEEDC0C8-CB2A-1DF6-DFD7-B61BBEDFDD49}"/>
              </a:ext>
            </a:extLst>
          </p:cNvPr>
          <p:cNvSpPr/>
          <p:nvPr/>
        </p:nvSpPr>
        <p:spPr>
          <a:xfrm>
            <a:off x="355148" y="5416644"/>
            <a:ext cx="1836964" cy="5919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50% NA SAÚDE</a:t>
            </a:r>
          </a:p>
        </p:txBody>
      </p:sp>
      <p:sp>
        <p:nvSpPr>
          <p:cNvPr id="21" name="Retângulo Arredondado 28">
            <a:extLst>
              <a:ext uri="{FF2B5EF4-FFF2-40B4-BE49-F238E27FC236}">
                <a16:creationId xmlns:a16="http://schemas.microsoft.com/office/drawing/2014/main" xmlns="" id="{7E7F8127-2871-E328-8FC0-E153879BE5A2}"/>
              </a:ext>
            </a:extLst>
          </p:cNvPr>
          <p:cNvSpPr/>
          <p:nvPr/>
        </p:nvSpPr>
        <p:spPr>
          <a:xfrm>
            <a:off x="2317798" y="4548186"/>
            <a:ext cx="1836964" cy="12848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SEM ORIGATORIEDADE NA SAÚDE. DAR CONTINUIDADE A OBRAS INICIADAS.</a:t>
            </a:r>
          </a:p>
          <a:p>
            <a:pPr algn="ctr"/>
            <a:endParaRPr lang="pt-BR" sz="1400" b="1" dirty="0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642551" cy="49427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35" name="Título 1"/>
          <p:cNvSpPr txBox="1">
            <a:spLocks/>
          </p:cNvSpPr>
          <p:nvPr/>
        </p:nvSpPr>
        <p:spPr>
          <a:xfrm>
            <a:off x="642551" y="0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CAPTAÇÃO DE RECURSOS NO ÂMBITO FEDERAL</a:t>
            </a:r>
          </a:p>
        </p:txBody>
      </p:sp>
    </p:spTree>
    <p:extLst>
      <p:ext uri="{BB962C8B-B14F-4D97-AF65-F5344CB8AC3E}">
        <p14:creationId xmlns:p14="http://schemas.microsoft.com/office/powerpoint/2010/main" val="2886400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1077</Words>
  <Application>Microsoft Office PowerPoint</Application>
  <PresentationFormat>Widescreen</PresentationFormat>
  <Paragraphs>504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  <vt:variant>
        <vt:lpstr>Apresentações personalizadas</vt:lpstr>
      </vt:variant>
      <vt:variant>
        <vt:i4>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Tema do Office</vt:lpstr>
      <vt:lpstr>Planejando um novo ciclo mandatário ou ciclo de mandato</vt:lpstr>
      <vt:lpstr>Planejando um novo ciclo mandatário ou ciclo de mandato</vt:lpstr>
      <vt:lpstr>Planejando um novo ciclo mandatário ou ciclo de mandato</vt:lpstr>
      <vt:lpstr>Planejando um novo ciclo mandatário ou ciclo de mandato</vt:lpstr>
      <vt:lpstr>Planejando um novo ciclo mandatário ou ciclo de mandato</vt:lpstr>
      <vt:lpstr>CAPTAÇÃO DE RECURSOS NO ÂMBITO FEDERAL</vt:lpstr>
      <vt:lpstr>Planejando um novo ciclo mandatário ou ciclo de mandato</vt:lpstr>
      <vt:lpstr>Apresentação do PowerPoint</vt:lpstr>
      <vt:lpstr>Apresentação do PowerPoint</vt:lpstr>
      <vt:lpstr>Apresentação do PowerPoint</vt:lpstr>
      <vt:lpstr>CAPTAÇÃO DE RECURSOS NO ÂMBITO FEDERAL</vt:lpstr>
      <vt:lpstr>CAPTAÇÃO DE RECURSOS NO ÂMBITO FEDERAL</vt:lpstr>
      <vt:lpstr>CAPTAÇÃO DE RECURSOS NO ÂMBITO FEDERAL</vt:lpstr>
      <vt:lpstr>CAPTAÇÃO DE RECURSOS NO ÂMBITO FEDERAL</vt:lpstr>
      <vt:lpstr>CAPTAÇÃO DE RECURSOS NO ÂMBITO FEDERAL</vt:lpstr>
      <vt:lpstr>Planejando um novo ciclo mandatário ou ciclo de mandato</vt:lpstr>
      <vt:lpstr>Planejando um novo ciclo mandatário ou ciclo de mandato</vt:lpstr>
      <vt:lpstr>Planejando um novo ciclo mandatário ou ciclo de mandato</vt:lpstr>
      <vt:lpstr>Planejando um novo ciclo mandatário ou ciclo de mandato</vt:lpstr>
      <vt:lpstr>Planejando um novo ciclo mandatário ou ciclo de mandato</vt:lpstr>
      <vt:lpstr>Apresentação do PowerPoint</vt:lpstr>
      <vt:lpstr>CAPTAÇÃO DE RECURSOS NO ÂMBITO FEDERAL</vt:lpstr>
      <vt:lpstr>Apresentação personalizada 1</vt:lpstr>
    </vt:vector>
  </TitlesOfParts>
  <Company>Câmara dos Deputados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ORÇAMENTO PARA DEPUTADA RENATA ABREU</dc:title>
  <dc:creator>Deyvid Pereira da Silva</dc:creator>
  <cp:lastModifiedBy>Deyvid Pereira da Silva</cp:lastModifiedBy>
  <cp:revision>37</cp:revision>
  <dcterms:created xsi:type="dcterms:W3CDTF">2022-11-09T23:07:26Z</dcterms:created>
  <dcterms:modified xsi:type="dcterms:W3CDTF">2025-09-30T18:22:03Z</dcterms:modified>
</cp:coreProperties>
</file>