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6.xml"/><Relationship Id="rId7" Type="http://schemas.openxmlformats.org/officeDocument/2006/relationships/slide" Target="slides/slide4.xml"/><Relationship Id="rId8" Type="http://schemas.openxmlformats.org/officeDocument/2006/relationships/slide" Target="slides/slide3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11" Type="http://schemas.openxmlformats.org/officeDocument/2006/relationships/slide" Target="slides/slide7.xml"/><Relationship Id="rId33" Type="http://schemas.openxmlformats.org/officeDocument/2006/relationships/slide" Target="slides/slide30.xml"/><Relationship Id="rId10" Type="http://schemas.openxmlformats.org/officeDocument/2006/relationships/slide" Target="slides/slide6.xml"/><Relationship Id="rId32" Type="http://schemas.openxmlformats.org/officeDocument/2006/relationships/slide" Target="slides/slide29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2.xml"/><Relationship Id="rId14" Type="http://schemas.openxmlformats.org/officeDocument/2006/relationships/slide" Target="slides/slide10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AD47-A96C-4BE2-808A-B1977D5732A0}" type="datetimeFigureOut">
              <a:rPr lang="pt-BR" smtClean="0"/>
              <a:pPr/>
              <a:t>01/01/2010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5711-FCCF-4E63-AF99-8AC7358898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2.jpe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6.jpe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jpe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0.jpe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2.jpe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3.jpe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4.jpe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5.jpe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7.jpe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8.jpe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0.jpe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8.jpe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58" name="Shape 40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9" name="Google Shape;40059;p1"/>
          <p:cNvSpPr/>
          <p:nvPr/>
        </p:nvSpPr>
        <p:spPr>
          <a:xfrm>
            <a:off x="-11452" y="1801597"/>
            <a:ext cx="88206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Importância da Atualização da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Orgânica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Rogério Rodrigues da Silva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Advogado e  Presidente Nacional  da  ABRACAM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Brasília,  04 de Dezembro de 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ndeira_gde1.jpg" id="40060" name="Google Shape;4006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13856" cy="1801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apres.png" id="40061" name="Google Shape;400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2" y="5013176"/>
            <a:ext cx="9144000" cy="1753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RACAM" id="40062" name="Google Shape;400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25" y="0"/>
            <a:ext cx="3000376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72" name="Shape 39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73" name="Google Shape;399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74" name="Google Shape;39974;p9"/>
          <p:cNvSpPr/>
          <p:nvPr/>
        </p:nvSpPr>
        <p:spPr>
          <a:xfrm>
            <a:off x="285736" y="1908014"/>
            <a:ext cx="85725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Câmara fará seu próprio Orçamento para inclusão obrigatória no Orçamento do Município e poderá suplementá-lo</a:t>
            </a:r>
            <a:endParaRPr/>
          </a:p>
        </p:txBody>
      </p:sp>
      <p:pic>
        <p:nvPicPr>
          <p:cNvPr descr="Imagem relacionada" id="39975" name="Google Shape;399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7773" y="4429132"/>
            <a:ext cx="5266227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76" name="Shape 39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77" name="Google Shape;3997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78" name="Google Shape;39978;p10"/>
          <p:cNvSpPr/>
          <p:nvPr/>
        </p:nvSpPr>
        <p:spPr>
          <a:xfrm>
            <a:off x="26713" y="2174740"/>
            <a:ext cx="9144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Câmara Municipal poderá suspender qualquer ato do Prefeito que exorbite o seu poder regulamentar</a:t>
            </a:r>
            <a:endParaRPr/>
          </a:p>
        </p:txBody>
      </p:sp>
      <p:pic>
        <p:nvPicPr>
          <p:cNvPr descr="Resultado de imagem para barrar" id="39979" name="Google Shape;399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992" y="3929066"/>
            <a:ext cx="5286412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80" name="Shape 39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81" name="Google Shape;3998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82" name="Google Shape;39982;p11"/>
          <p:cNvSpPr/>
          <p:nvPr/>
        </p:nvSpPr>
        <p:spPr>
          <a:xfrm>
            <a:off x="464323" y="2042137"/>
            <a:ext cx="8215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contas do município ficarão a disposição da população durante 60 dias anualmente</a:t>
            </a:r>
            <a:endParaRPr/>
          </a:p>
        </p:txBody>
      </p:sp>
      <p:pic>
        <p:nvPicPr>
          <p:cNvPr descr="D:\Abracam\Desktop\transparencia1-620x318.jpg" id="39983" name="Google Shape;399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7686" y="4143380"/>
            <a:ext cx="4503434" cy="230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84" name="Shape 39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85" name="Google Shape;399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86" name="Google Shape;39986;p12"/>
          <p:cNvSpPr/>
          <p:nvPr/>
        </p:nvSpPr>
        <p:spPr>
          <a:xfrm>
            <a:off x="495245" y="1904370"/>
            <a:ext cx="8072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Definição do rito processual para cassação do mandato do Prefeito e Vereador  </a:t>
            </a: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(Decreto Lei 201/67)</a:t>
            </a:r>
            <a:endParaRPr/>
          </a:p>
        </p:txBody>
      </p:sp>
      <p:pic>
        <p:nvPicPr>
          <p:cNvPr descr="Resultado de imagem para cassação do mandato " id="39987" name="Google Shape;399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4" y="3857628"/>
            <a:ext cx="3781425" cy="24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88" name="Shape 39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89" name="Google Shape;3998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90" name="Google Shape;39990;p13"/>
          <p:cNvSpPr/>
          <p:nvPr/>
        </p:nvSpPr>
        <p:spPr>
          <a:xfrm>
            <a:off x="357158" y="1894487"/>
            <a:ext cx="82869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Definição do rito processual para julgamento das Contas do Prefeito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julgamento" id="39991" name="Google Shape;399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3786190"/>
            <a:ext cx="3980248" cy="2657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92" name="Shape 39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93" name="Google Shape;3999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94" name="Google Shape;39994;p14"/>
          <p:cNvSpPr/>
          <p:nvPr/>
        </p:nvSpPr>
        <p:spPr>
          <a:xfrm>
            <a:off x="571472" y="2000240"/>
            <a:ext cx="7858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Transição Administrativa </a:t>
            </a:r>
            <a:endParaRPr/>
          </a:p>
        </p:txBody>
      </p:sp>
      <p:pic>
        <p:nvPicPr>
          <p:cNvPr descr="Imagem relacionada" id="39995" name="Google Shape;399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282" y="3429000"/>
            <a:ext cx="4357718" cy="274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96" name="Shape 39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97" name="Google Shape;3999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98" name="Google Shape;39998;p15"/>
          <p:cNvSpPr/>
          <p:nvPr/>
        </p:nvSpPr>
        <p:spPr>
          <a:xfrm>
            <a:off x="428596" y="2132856"/>
            <a:ext cx="82869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Definição das infrações político administrativas do Prefeito Municipal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(Decreto Lei 201/67) </a:t>
            </a:r>
            <a:endParaRPr/>
          </a:p>
        </p:txBody>
      </p:sp>
      <p:pic>
        <p:nvPicPr>
          <p:cNvPr descr="Resultado de imagem para infrações" id="39999" name="Google Shape;399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0694" y="34290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00" name="Shape 40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40001" name="Google Shape;4000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02" name="Google Shape;40002;p16"/>
          <p:cNvSpPr/>
          <p:nvPr/>
        </p:nvSpPr>
        <p:spPr>
          <a:xfrm>
            <a:off x="197126" y="1695220"/>
            <a:ext cx="8988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Obrigatoriedade de Realização de Audiências Públicas a cada quadrimestre para avaliar o cumprimento das Metas Fiscais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(Art.9º §4º da LC 101/2000)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do de imagem para Metas Fiscais" id="40003" name="Google Shape;40003;p1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esultado de imagem para Metas Fiscais" id="40004" name="Google Shape;40004;p1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esultado de imagem para Metas Fiscais" id="40005" name="Google Shape;40005;p1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Abracam\Desktop\download.jpg" id="40006" name="Google Shape;400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136" y="4642564"/>
            <a:ext cx="2975742" cy="222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07" name="Shape 40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40008" name="Google Shape;4000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09" name="Google Shape;40009;p17"/>
          <p:cNvSpPr/>
          <p:nvPr/>
        </p:nvSpPr>
        <p:spPr>
          <a:xfrm>
            <a:off x="428596" y="1862412"/>
            <a:ext cx="82869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Definição da data base para revisão e recomposição dos vencimentos dos Servidores Públicos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(Art. 37,X da CF/88)</a:t>
            </a:r>
            <a:endParaRPr/>
          </a:p>
        </p:txBody>
      </p:sp>
      <p:pic>
        <p:nvPicPr>
          <p:cNvPr descr="Resultado de imagem para Servidores Públicos" id="40010" name="Google Shape;400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32" y="4214818"/>
            <a:ext cx="6829445" cy="2152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40" name="Shape 39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Google Shape;39941;p1"/>
          <p:cNvSpPr/>
          <p:nvPr/>
        </p:nvSpPr>
        <p:spPr>
          <a:xfrm>
            <a:off x="428596" y="1347482"/>
            <a:ext cx="82869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Seja a mudança que você quer ver no mundo.”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Mahatma Gandhi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39942" name="Google Shape;3994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43" name="Google Shape;399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984" y="3649884"/>
            <a:ext cx="4127525" cy="271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11" name="Shape 40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40012" name="Google Shape;400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13" name="Google Shape;40013;p18"/>
          <p:cNvSpPr/>
          <p:nvPr/>
        </p:nvSpPr>
        <p:spPr>
          <a:xfrm>
            <a:off x="428596" y="2204864"/>
            <a:ext cx="82869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Criação do Fundo Municipal de Me Reaparelhamento do Poder Legislativo Municipal  </a:t>
            </a:r>
            <a:endParaRPr/>
          </a:p>
        </p:txBody>
      </p:sp>
      <p:pic>
        <p:nvPicPr>
          <p:cNvPr descr="Resultado de imagem para modernização" id="40014" name="Google Shape;400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620" y="4357694"/>
            <a:ext cx="4657096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15" name="Shape 40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6" name="Google Shape;40016;p19"/>
          <p:cNvSpPr/>
          <p:nvPr/>
        </p:nvSpPr>
        <p:spPr>
          <a:xfrm>
            <a:off x="899592" y="2077856"/>
            <a:ext cx="75723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Subsídio dos Agentes Políticos, Verba Indenizatória, Diária de Viagem, 13º e 1/3 de férias</a:t>
            </a:r>
            <a:endParaRPr/>
          </a:p>
        </p:txBody>
      </p:sp>
      <p:pic>
        <p:nvPicPr>
          <p:cNvPr descr="ABRACAM" id="40017" name="Google Shape;400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Abracam\Desktop\D518C06D3A3B8B2D9FDE563CBC557E6A6143_pensao.jpg" id="40018" name="Google Shape;400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2" y="4214818"/>
            <a:ext cx="3816094" cy="241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19" name="Shape 40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0" name="Google Shape;40020;p20"/>
          <p:cNvSpPr/>
          <p:nvPr/>
        </p:nvSpPr>
        <p:spPr>
          <a:xfrm>
            <a:off x="971600" y="1965320"/>
            <a:ext cx="75723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 das Leis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(Privativa e Concorrente)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(Art. 61 §1º)</a:t>
            </a:r>
            <a:endParaRPr/>
          </a:p>
        </p:txBody>
      </p:sp>
      <p:pic>
        <p:nvPicPr>
          <p:cNvPr descr="ABRACAM" id="40021" name="Google Shape;400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Iniciativa das Leis   (privativa e concorrente" id="40022" name="Google Shape;400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4077072"/>
            <a:ext cx="4556698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23" name="Shape 40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4" name="Google Shape;40024;p21"/>
          <p:cNvSpPr/>
          <p:nvPr/>
        </p:nvSpPr>
        <p:spPr>
          <a:xfrm>
            <a:off x="1032020" y="2112780"/>
            <a:ext cx="7572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Eleição Para Diretor de Escola Municipal </a:t>
            </a:r>
            <a:endParaRPr/>
          </a:p>
        </p:txBody>
      </p:sp>
      <p:pic>
        <p:nvPicPr>
          <p:cNvPr descr="ABRACAM" id="40025" name="Google Shape;4002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diretor de escola" id="40026" name="Google Shape;400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992" y="3789040"/>
            <a:ext cx="4104456" cy="2738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27" name="Shape 40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8" name="Google Shape;40028;p22"/>
          <p:cNvSpPr/>
          <p:nvPr/>
        </p:nvSpPr>
        <p:spPr>
          <a:xfrm>
            <a:off x="1043608" y="2180763"/>
            <a:ext cx="7572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Definição de datas para o envio do PPA, LDO E LOA</a:t>
            </a:r>
            <a:endParaRPr/>
          </a:p>
        </p:txBody>
      </p:sp>
      <p:pic>
        <p:nvPicPr>
          <p:cNvPr descr="ABRACAM" id="40029" name="Google Shape;400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PPA, LDO E LOA" id="40030" name="Google Shape;400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904" y="4077072"/>
            <a:ext cx="464820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31" name="Shape 40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2" name="Google Shape;40032;p23"/>
          <p:cNvSpPr/>
          <p:nvPr/>
        </p:nvSpPr>
        <p:spPr>
          <a:xfrm>
            <a:off x="899592" y="1988840"/>
            <a:ext cx="75723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Posse do Prefeito, Vereadores, Eleição da Mesa Diretora e  Princípio da Proporcionalidade </a:t>
            </a:r>
            <a:endParaRPr/>
          </a:p>
        </p:txBody>
      </p:sp>
      <p:pic>
        <p:nvPicPr>
          <p:cNvPr descr="ABRACAM" id="40033" name="Google Shape;4003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relacionada" id="40034" name="Google Shape;400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947630"/>
            <a:ext cx="4104456" cy="2464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35" name="Shape 40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6" name="Google Shape;40036;p24"/>
          <p:cNvSpPr/>
          <p:nvPr/>
        </p:nvSpPr>
        <p:spPr>
          <a:xfrm>
            <a:off x="1043608" y="2551837"/>
            <a:ext cx="75723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Legislatura, Sessão Legislativa, Períodos Legislativos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Recesso Parlamentar  </a:t>
            </a:r>
            <a:endParaRPr/>
          </a:p>
        </p:txBody>
      </p:sp>
      <p:pic>
        <p:nvPicPr>
          <p:cNvPr descr="ABRACAM" id="40037" name="Google Shape;400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Sessão Legislativa" id="40038" name="Google Shape;400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4869160"/>
            <a:ext cx="4202087" cy="153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39" name="Shape 40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0" name="Google Shape;40040;p25"/>
          <p:cNvSpPr/>
          <p:nvPr/>
        </p:nvSpPr>
        <p:spPr>
          <a:xfrm>
            <a:off x="971600" y="1929849"/>
            <a:ext cx="75723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Posse de Agentes Políticos, Eleição e Reeleição da Mesa,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 da Proporcionalidade </a:t>
            </a:r>
            <a:endParaRPr/>
          </a:p>
        </p:txBody>
      </p:sp>
      <p:pic>
        <p:nvPicPr>
          <p:cNvPr descr="ABRACAM" id="40041" name="Google Shape;400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relacionada" id="40042" name="Google Shape;400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3967260"/>
            <a:ext cx="2759968" cy="239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43" name="Shape 4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4" name="Google Shape;40044;p26"/>
          <p:cNvSpPr/>
          <p:nvPr/>
        </p:nvSpPr>
        <p:spPr>
          <a:xfrm>
            <a:off x="971600" y="2252771"/>
            <a:ext cx="7572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de Acesso a Informação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(Lei 12.527/2011)</a:t>
            </a:r>
            <a:endParaRPr/>
          </a:p>
        </p:txBody>
      </p:sp>
      <p:pic>
        <p:nvPicPr>
          <p:cNvPr descr="ABRACAM" id="40045" name="Google Shape;400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Lei de Acesso a Informação e" id="40046" name="Google Shape;400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4005064"/>
            <a:ext cx="3528392" cy="235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47" name="Shape 40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8" name="Google Shape;40048;p27"/>
          <p:cNvSpPr/>
          <p:nvPr/>
        </p:nvSpPr>
        <p:spPr>
          <a:xfrm>
            <a:off x="904818" y="1844824"/>
            <a:ext cx="7572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“Nem tudo que se enfrenta pode ser modificado, mas nada pode ser modificado até que seja enfrentado.”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Baldwin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40049" name="Google Shape;4004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50" name="Google Shape;400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4043548"/>
            <a:ext cx="1741759" cy="260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49" name="Shape 39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Google Shape;39950;p3"/>
          <p:cNvSpPr/>
          <p:nvPr/>
        </p:nvSpPr>
        <p:spPr>
          <a:xfrm>
            <a:off x="442704" y="1340768"/>
            <a:ext cx="8463900" cy="6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QUE TEM IMPEDIDO AS MUDANÇAS  NECESSÁRIAS?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SERIA A SÍNDROME DE GABRIELA?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QUEM JÁ OUVIU FALAR?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OCORRE EM TODA CÂMARA MUNICIPAL E IMPEDE QUE ÀS MUDANÇAS NECESSÁRIAS ACONTEÇAM.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TEM SEMPRE UM OU MAIS FUNCIONÁRIOS QUE SE JUNTAM E DIZEM: </a:t>
            </a:r>
            <a:r>
              <a:rPr b="1" lang="pt-BR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“MAS AQUI NUNCA FOI FEITO ASSIM!”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b="1" lang="pt-BR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39951" name="Google Shape;3995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51" name="Shape 40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2" name="Google Shape;40052;p28"/>
          <p:cNvSpPr txBox="1"/>
          <p:nvPr>
            <p:ph type="title"/>
          </p:nvPr>
        </p:nvSpPr>
        <p:spPr>
          <a:xfrm>
            <a:off x="914400" y="8572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Muito Obrigado!</a:t>
            </a:r>
            <a:endParaRPr/>
          </a:p>
        </p:txBody>
      </p:sp>
      <p:sp>
        <p:nvSpPr>
          <p:cNvPr id="40053" name="Google Shape;40053;p28"/>
          <p:cNvSpPr txBox="1"/>
          <p:nvPr/>
        </p:nvSpPr>
        <p:spPr>
          <a:xfrm>
            <a:off x="-428660" y="1928802"/>
            <a:ext cx="58578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Rogério Rodrigues da Silva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Presidente Nacional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rogerio.abracambrasil@gmail.com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Brasília / DF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(61)98111-0460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(34)99300-0777</a:t>
            </a:r>
            <a:endParaRPr/>
          </a:p>
        </p:txBody>
      </p:sp>
      <p:pic>
        <p:nvPicPr>
          <p:cNvPr descr="Imagem apres.png" id="40054" name="Google Shape;4005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13176"/>
            <a:ext cx="9144000" cy="1753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RACAM" id="40055" name="Google Shape;400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8527903_1353848934731107_1745519537728568640_n.jpg" id="40056" name="Google Shape;4005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8" y="2071678"/>
            <a:ext cx="3826442" cy="2539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44" name="Shape 39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Google Shape;39945;p2"/>
          <p:cNvSpPr/>
          <p:nvPr/>
        </p:nvSpPr>
        <p:spPr>
          <a:xfrm>
            <a:off x="428596" y="857233"/>
            <a:ext cx="84639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SÍNDROME DE GABRIELA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b="1" lang="pt-BR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39946" name="Google Shape;3994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47" name="Google Shape;39947;p2"/>
          <p:cNvSpPr/>
          <p:nvPr/>
        </p:nvSpPr>
        <p:spPr>
          <a:xfrm>
            <a:off x="755576" y="2678576"/>
            <a:ext cx="49473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“Eu nasci assim,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eu cresci assim,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eu sou mesmo assim,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vou ser sempre assim,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Gabriééééééééééla...”</a:t>
            </a:r>
            <a:endParaRPr/>
          </a:p>
        </p:txBody>
      </p:sp>
      <p:pic>
        <p:nvPicPr>
          <p:cNvPr descr="Resultado de imagem para CHARGE GABRIELA JORGE AMADO" id="39948" name="Google Shape;399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7745" y="2544286"/>
            <a:ext cx="3751794" cy="20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52" name="Shape 39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Google Shape;39953;p4"/>
          <p:cNvSpPr/>
          <p:nvPr/>
        </p:nvSpPr>
        <p:spPr>
          <a:xfrm>
            <a:off x="428596" y="1392559"/>
            <a:ext cx="82869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Duodécimo da sua Câmara será </a:t>
            </a:r>
            <a:r>
              <a:rPr b="1" lang="pt-BR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a definição da Base de Cálculo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39954" name="Google Shape;3995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Abracam\Desktop\despesas-e1433887164132.jpg" id="39955" name="Google Shape;399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7686" y="3429000"/>
            <a:ext cx="4508500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56" name="Shape 39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Google Shape;39957;p5"/>
          <p:cNvSpPr/>
          <p:nvPr/>
        </p:nvSpPr>
        <p:spPr>
          <a:xfrm>
            <a:off x="0" y="1890117"/>
            <a:ext cx="91440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Implantação do Orçamento Impositivo com a definição de percentuais da receita para emendas individuais dos Vereadores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39958" name="Google Shape;3995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Abracam\Desktop\orçamento-impositivo.jpg" id="39959" name="Google Shape;399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6" y="4214818"/>
            <a:ext cx="3380367" cy="230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60" name="Shape 39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1" name="Google Shape;39961;p6"/>
          <p:cNvSpPr/>
          <p:nvPr/>
        </p:nvSpPr>
        <p:spPr>
          <a:xfrm>
            <a:off x="0" y="1697888"/>
            <a:ext cx="91440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Vereadores poderão Legislar sobre Matéria Tributária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Vereadores poderão Legislar gerando Despesas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39962" name="Google Shape;3996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Abracam\Desktop\images.jpg" id="39963" name="Google Shape;399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810" y="4149080"/>
            <a:ext cx="4447250" cy="211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64" name="Shape 39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5" name="Google Shape;39965;p7"/>
          <p:cNvSpPr/>
          <p:nvPr/>
        </p:nvSpPr>
        <p:spPr>
          <a:xfrm>
            <a:off x="0" y="1935544"/>
            <a:ext cx="9144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Fortalecimento dos Mecanismos de Fiscalização da Câmara Municipal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RACAM" id="39966" name="Google Shape;3996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Abracam\Desktop\CAMARA (2).JPG" id="39967" name="Google Shape;399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926" y="3714752"/>
            <a:ext cx="5919953" cy="254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68" name="Shape 39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RACAM" id="39969" name="Google Shape;3996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000376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70" name="Google Shape;39970;p8"/>
          <p:cNvSpPr/>
          <p:nvPr/>
        </p:nvSpPr>
        <p:spPr>
          <a:xfrm>
            <a:off x="179512" y="1916832"/>
            <a:ext cx="84297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vereadores poderão atualizar anualmente seus Subsídios pelo Índice da Inflação no Curso da Legislatura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Abracam\Desktop\como-a-pos-pode-aumentar-salario-blog-unipe-pos-graduacao.jpg" id="39971" name="Google Shape;399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4457594"/>
            <a:ext cx="2994696" cy="21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