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96" r:id="rId2"/>
    <p:sldId id="258" r:id="rId3"/>
    <p:sldId id="261" r:id="rId4"/>
    <p:sldId id="298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8" r:id="rId13"/>
    <p:sldId id="309" r:id="rId14"/>
    <p:sldId id="312" r:id="rId15"/>
    <p:sldId id="313" r:id="rId16"/>
    <p:sldId id="310" r:id="rId17"/>
    <p:sldId id="314" r:id="rId18"/>
    <p:sldId id="259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2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mingos Augusto Taufner" userId="9c4d4e67-7ab3-42d0-b862-f9f81e7905ec" providerId="ADAL" clId="{69D03B3B-C4D5-43C0-B2A7-9AED1EE6A2A9}"/>
    <pc:docChg chg="custSel delSld modSld">
      <pc:chgData name="Domingos Augusto Taufner" userId="9c4d4e67-7ab3-42d0-b862-f9f81e7905ec" providerId="ADAL" clId="{69D03B3B-C4D5-43C0-B2A7-9AED1EE6A2A9}" dt="2024-11-04T18:20:02.830" v="24" actId="1076"/>
      <pc:docMkLst>
        <pc:docMk/>
      </pc:docMkLst>
      <pc:sldChg chg="del">
        <pc:chgData name="Domingos Augusto Taufner" userId="9c4d4e67-7ab3-42d0-b862-f9f81e7905ec" providerId="ADAL" clId="{69D03B3B-C4D5-43C0-B2A7-9AED1EE6A2A9}" dt="2024-11-04T18:16:24.358" v="12" actId="47"/>
        <pc:sldMkLst>
          <pc:docMk/>
          <pc:sldMk cId="4261262164" sldId="257"/>
        </pc:sldMkLst>
      </pc:sldChg>
      <pc:sldChg chg="modSp mod">
        <pc:chgData name="Domingos Augusto Taufner" userId="9c4d4e67-7ab3-42d0-b862-f9f81e7905ec" providerId="ADAL" clId="{69D03B3B-C4D5-43C0-B2A7-9AED1EE6A2A9}" dt="2024-11-04T18:16:29.216" v="13" actId="20577"/>
        <pc:sldMkLst>
          <pc:docMk/>
          <pc:sldMk cId="4092320731" sldId="258"/>
        </pc:sldMkLst>
        <pc:spChg chg="mod">
          <ac:chgData name="Domingos Augusto Taufner" userId="9c4d4e67-7ab3-42d0-b862-f9f81e7905ec" providerId="ADAL" clId="{69D03B3B-C4D5-43C0-B2A7-9AED1EE6A2A9}" dt="2024-11-04T18:16:29.216" v="13" actId="20577"/>
          <ac:spMkLst>
            <pc:docMk/>
            <pc:sldMk cId="4092320731" sldId="258"/>
            <ac:spMk id="6" creationId="{B615D30D-85D0-4AFE-A385-8041531423D7}"/>
          </ac:spMkLst>
        </pc:spChg>
      </pc:sldChg>
      <pc:sldChg chg="addSp modSp mod">
        <pc:chgData name="Domingos Augusto Taufner" userId="9c4d4e67-7ab3-42d0-b862-f9f81e7905ec" providerId="ADAL" clId="{69D03B3B-C4D5-43C0-B2A7-9AED1EE6A2A9}" dt="2024-11-04T18:20:02.830" v="24" actId="1076"/>
        <pc:sldMkLst>
          <pc:docMk/>
          <pc:sldMk cId="3997064021" sldId="259"/>
        </pc:sldMkLst>
        <pc:spChg chg="mod">
          <ac:chgData name="Domingos Augusto Taufner" userId="9c4d4e67-7ab3-42d0-b862-f9f81e7905ec" providerId="ADAL" clId="{69D03B3B-C4D5-43C0-B2A7-9AED1EE6A2A9}" dt="2024-11-04T18:17:54.682" v="22" actId="20577"/>
          <ac:spMkLst>
            <pc:docMk/>
            <pc:sldMk cId="3997064021" sldId="259"/>
            <ac:spMk id="35" creationId="{8E5BF7FA-9518-436E-B342-FA8999EC8D34}"/>
          </ac:spMkLst>
        </pc:spChg>
        <pc:picChg chg="add mod">
          <ac:chgData name="Domingos Augusto Taufner" userId="9c4d4e67-7ab3-42d0-b862-f9f81e7905ec" providerId="ADAL" clId="{69D03B3B-C4D5-43C0-B2A7-9AED1EE6A2A9}" dt="2024-11-04T18:20:02.830" v="24" actId="1076"/>
          <ac:picMkLst>
            <pc:docMk/>
            <pc:sldMk cId="3997064021" sldId="259"/>
            <ac:picMk id="3" creationId="{C1787D5F-3DEF-B8C9-97CB-3B9BFE56BB1F}"/>
          </ac:picMkLst>
        </pc:picChg>
      </pc:sldChg>
      <pc:sldChg chg="modSp mod">
        <pc:chgData name="Domingos Augusto Taufner" userId="9c4d4e67-7ab3-42d0-b862-f9f81e7905ec" providerId="ADAL" clId="{69D03B3B-C4D5-43C0-B2A7-9AED1EE6A2A9}" dt="2024-11-04T18:16:11.490" v="11" actId="20577"/>
        <pc:sldMkLst>
          <pc:docMk/>
          <pc:sldMk cId="136802814" sldId="296"/>
        </pc:sldMkLst>
        <pc:spChg chg="mod">
          <ac:chgData name="Domingos Augusto Taufner" userId="9c4d4e67-7ab3-42d0-b862-f9f81e7905ec" providerId="ADAL" clId="{69D03B3B-C4D5-43C0-B2A7-9AED1EE6A2A9}" dt="2024-11-04T18:15:47.398" v="5" actId="1076"/>
          <ac:spMkLst>
            <pc:docMk/>
            <pc:sldMk cId="136802814" sldId="296"/>
            <ac:spMk id="2" creationId="{EBA579CC-FCFB-4F0E-8CE2-E3A7B2941807}"/>
          </ac:spMkLst>
        </pc:spChg>
        <pc:spChg chg="mod">
          <ac:chgData name="Domingos Augusto Taufner" userId="9c4d4e67-7ab3-42d0-b862-f9f81e7905ec" providerId="ADAL" clId="{69D03B3B-C4D5-43C0-B2A7-9AED1EE6A2A9}" dt="2024-11-04T18:16:11.490" v="11" actId="20577"/>
          <ac:spMkLst>
            <pc:docMk/>
            <pc:sldMk cId="136802814" sldId="296"/>
            <ac:spMk id="3" creationId="{BCB2D1B2-0627-4650-BEBA-9C201F32D64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BE2D50-70CD-49D0-9290-CED300AE76D4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70760E-2FDB-42EE-A2C8-1A25C0C5C1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7000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71DC-AD85-42F8-BD6F-0D1F4B87AC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 b="1" cap="all" baseline="0"/>
            </a:lvl1pPr>
          </a:lstStyle>
          <a:p>
            <a:r>
              <a:rPr lang="pt-BR" dirty="0"/>
              <a:t>Clique para editar a disciplina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2D35FB-913B-4509-A2DD-DE2B4E8FEA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seu nome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A59474F-4FD1-4800-8F84-72B1506B7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912B-42DD-4FF7-B906-B2EA569ED5FD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F81BAA-E35E-4612-893A-F6B4C186A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21140D-7796-4695-8F50-796700009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EFC-3FF8-4D44-A567-B7F9B60E69AE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Espaço Reservado para Imagem 2">
            <a:extLst>
              <a:ext uri="{FF2B5EF4-FFF2-40B4-BE49-F238E27FC236}">
                <a16:creationId xmlns:a16="http://schemas.microsoft.com/office/drawing/2014/main" id="{7FFDBAA2-9DA6-496C-8D74-11B8E788784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169525" y="0"/>
            <a:ext cx="2022475" cy="10509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rgbClr val="FF0000"/>
                </a:solidFill>
              </a:defRPr>
            </a:lvl1pPr>
          </a:lstStyle>
          <a:p>
            <a:r>
              <a:rPr lang="pt-BR" dirty="0"/>
              <a:t>NÃO COLOCAR TEXTO AQUI</a:t>
            </a:r>
          </a:p>
        </p:txBody>
      </p:sp>
    </p:spTree>
    <p:extLst>
      <p:ext uri="{BB962C8B-B14F-4D97-AF65-F5344CB8AC3E}">
        <p14:creationId xmlns:p14="http://schemas.microsoft.com/office/powerpoint/2010/main" val="48439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4E9ADE-13EA-40F3-A32F-18D43BC8A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dirty="0"/>
              <a:t>Clique para editar o título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9B1CFF8-6859-40A4-B70E-D6E034C0A1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50925"/>
            <a:ext cx="6172200" cy="4810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E99B526-A836-4ADA-A65C-51D3FD5A50F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dirty="0"/>
              <a:t>Clique para editar o de texto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2C2FA9F-7066-4A07-AF10-08C537B0A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912B-42DD-4FF7-B906-B2EA569ED5FD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CDA001D-08C0-46A6-A7B3-2BBC773C6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D869737-6B14-4F23-B931-F1E818FA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EFC-3FF8-4D44-A567-B7F9B60E69A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Imagem 2">
            <a:extLst>
              <a:ext uri="{FF2B5EF4-FFF2-40B4-BE49-F238E27FC236}">
                <a16:creationId xmlns:a16="http://schemas.microsoft.com/office/drawing/2014/main" id="{97A4CC2B-C39F-4F88-8453-BE4FBDE5B24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169525" y="0"/>
            <a:ext cx="2022475" cy="10509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rgbClr val="FF0000"/>
                </a:solidFill>
              </a:defRPr>
            </a:lvl1pPr>
          </a:lstStyle>
          <a:p>
            <a:r>
              <a:rPr lang="pt-BR" dirty="0"/>
              <a:t>NÃO COLOCAR TEXTO AQUI</a:t>
            </a:r>
          </a:p>
        </p:txBody>
      </p:sp>
    </p:spTree>
    <p:extLst>
      <p:ext uri="{BB962C8B-B14F-4D97-AF65-F5344CB8AC3E}">
        <p14:creationId xmlns:p14="http://schemas.microsoft.com/office/powerpoint/2010/main" val="3304215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3F2A09-AC85-477A-A86C-1F3B03D9D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34742" cy="1325563"/>
          </a:xfrm>
        </p:spPr>
        <p:txBody>
          <a:bodyPr/>
          <a:lstStyle/>
          <a:p>
            <a:r>
              <a:rPr lang="pt-BR" dirty="0"/>
              <a:t>Clique para editar o título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D2010F5-6926-4E4C-AF41-C0E6E415F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D1E4FE-750B-4418-9969-C9B2892FB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912B-42DD-4FF7-B906-B2EA569ED5FD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138F6DB-289C-43C5-8B0F-33C2E320E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2E76348-F729-4242-A087-90FDF5B12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EFC-3FF8-4D44-A567-B7F9B60E69AE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Espaço Reservado para Imagem 2">
            <a:extLst>
              <a:ext uri="{FF2B5EF4-FFF2-40B4-BE49-F238E27FC236}">
                <a16:creationId xmlns:a16="http://schemas.microsoft.com/office/drawing/2014/main" id="{2329C65C-1CE4-4034-8590-E2B2653E9D5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169525" y="0"/>
            <a:ext cx="2022475" cy="10509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rgbClr val="FF0000"/>
                </a:solidFill>
              </a:defRPr>
            </a:lvl1pPr>
          </a:lstStyle>
          <a:p>
            <a:r>
              <a:rPr lang="pt-BR" dirty="0"/>
              <a:t>NÃO COLOCAR TEXTO AQUI</a:t>
            </a:r>
          </a:p>
        </p:txBody>
      </p:sp>
    </p:spTree>
    <p:extLst>
      <p:ext uri="{BB962C8B-B14F-4D97-AF65-F5344CB8AC3E}">
        <p14:creationId xmlns:p14="http://schemas.microsoft.com/office/powerpoint/2010/main" val="615414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8BEF592-2EB3-4D08-BD22-60535914FE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1248042" cy="5811838"/>
          </a:xfrm>
        </p:spPr>
        <p:txBody>
          <a:bodyPr vert="eaVert"/>
          <a:lstStyle/>
          <a:p>
            <a:r>
              <a:rPr lang="pt-BR" dirty="0"/>
              <a:t>Clique para editar o título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0AEC5D9-CD1E-4E07-9600-11697DA7BA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5704653-2EAF-408E-9C01-CA12E19FE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912B-42DD-4FF7-B906-B2EA569ED5FD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DEF026F-6AD2-491F-9858-E6BF13CB8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8C06DA-9BC3-4E95-8D9A-DBB97AC50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EFC-3FF8-4D44-A567-B7F9B60E69AE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Espaço Reservado para Imagem 2">
            <a:extLst>
              <a:ext uri="{FF2B5EF4-FFF2-40B4-BE49-F238E27FC236}">
                <a16:creationId xmlns:a16="http://schemas.microsoft.com/office/drawing/2014/main" id="{71539F77-372C-40DB-B1DF-4910F7CAB6F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169525" y="0"/>
            <a:ext cx="2022475" cy="10509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rgbClr val="FF0000"/>
                </a:solidFill>
              </a:defRPr>
            </a:lvl1pPr>
          </a:lstStyle>
          <a:p>
            <a:r>
              <a:rPr lang="pt-BR" dirty="0"/>
              <a:t>NÃO COLOCAR TEXTO AQUI</a:t>
            </a:r>
          </a:p>
        </p:txBody>
      </p:sp>
    </p:spTree>
    <p:extLst>
      <p:ext uri="{BB962C8B-B14F-4D97-AF65-F5344CB8AC3E}">
        <p14:creationId xmlns:p14="http://schemas.microsoft.com/office/powerpoint/2010/main" val="227276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41AC4D-B19E-4CF6-8B0B-EFFF9859E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34742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dirty="0"/>
              <a:t>Clique para editar o 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F37D82-F82F-400B-8B6B-1DE1B3EEEAEC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just">
              <a:buNone/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pt-BR" dirty="0"/>
              <a:t>Clique para editar o texto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8C0988-285A-491C-B280-45C05CD52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912B-42DD-4FF7-B906-B2EA569ED5FD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A4CE6B-5958-431D-8733-5BE14A9C8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D4EE54B-2C4D-48D4-91F4-73B6796E2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EFC-3FF8-4D44-A567-B7F9B60E69AE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Espaço Reservado para Imagem 2">
            <a:extLst>
              <a:ext uri="{FF2B5EF4-FFF2-40B4-BE49-F238E27FC236}">
                <a16:creationId xmlns:a16="http://schemas.microsoft.com/office/drawing/2014/main" id="{71514E2B-A93D-40FE-88DA-210FD39F6F2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169525" y="0"/>
            <a:ext cx="2022475" cy="10509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rgbClr val="FF0000"/>
                </a:solidFill>
              </a:defRPr>
            </a:lvl1pPr>
          </a:lstStyle>
          <a:p>
            <a:r>
              <a:rPr lang="pt-BR" dirty="0"/>
              <a:t>NÃO COLOCAR TEXTO AQUI</a:t>
            </a:r>
          </a:p>
        </p:txBody>
      </p:sp>
    </p:spTree>
    <p:extLst>
      <p:ext uri="{BB962C8B-B14F-4D97-AF65-F5344CB8AC3E}">
        <p14:creationId xmlns:p14="http://schemas.microsoft.com/office/powerpoint/2010/main" val="277069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71DC-AD85-42F8-BD6F-0D1F4B87A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02529"/>
            <a:ext cx="9144000" cy="4252942"/>
          </a:xfrm>
        </p:spPr>
        <p:txBody>
          <a:bodyPr anchor="ctr">
            <a:normAutofit/>
          </a:bodyPr>
          <a:lstStyle>
            <a:lvl1pPr algn="ctr">
              <a:defRPr sz="4000" b="1" cap="none" baseline="0"/>
            </a:lvl1pPr>
          </a:lstStyle>
          <a:p>
            <a:r>
              <a:rPr lang="pt-BR" dirty="0"/>
              <a:t>Clique para editar o título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A59474F-4FD1-4800-8F84-72B1506B7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912B-42DD-4FF7-B906-B2EA569ED5FD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F81BAA-E35E-4612-893A-F6B4C186A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21140D-7796-4695-8F50-796700009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EFC-3FF8-4D44-A567-B7F9B60E69AE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Espaço Reservado para Imagem 2">
            <a:extLst>
              <a:ext uri="{FF2B5EF4-FFF2-40B4-BE49-F238E27FC236}">
                <a16:creationId xmlns:a16="http://schemas.microsoft.com/office/drawing/2014/main" id="{21067B4B-17EF-40AA-88E1-55C7F4437B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169525" y="0"/>
            <a:ext cx="2022475" cy="10509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rgbClr val="FF0000"/>
                </a:solidFill>
              </a:defRPr>
            </a:lvl1pPr>
          </a:lstStyle>
          <a:p>
            <a:r>
              <a:rPr lang="pt-BR" dirty="0"/>
              <a:t>NÃO COLOCAR TEXTO AQUI</a:t>
            </a:r>
          </a:p>
        </p:txBody>
      </p:sp>
    </p:spTree>
    <p:extLst>
      <p:ext uri="{BB962C8B-B14F-4D97-AF65-F5344CB8AC3E}">
        <p14:creationId xmlns:p14="http://schemas.microsoft.com/office/powerpoint/2010/main" val="2733456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118CCC-E270-4E5C-9BBD-6922C754E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pt-BR" dirty="0"/>
              <a:t>Clique para editar o título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75A762F-B7E9-40A4-AF2B-879D4E58869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 texto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FE53BC-B6F9-49FB-A888-22A117403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912B-42DD-4FF7-B906-B2EA569ED5FD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A5D69B-DF23-4655-95EE-45E335946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E4060FF-9E8B-4FFC-BE47-B8101FE36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EFC-3FF8-4D44-A567-B7F9B60E69AE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Espaço Reservado para Imagem 2">
            <a:extLst>
              <a:ext uri="{FF2B5EF4-FFF2-40B4-BE49-F238E27FC236}">
                <a16:creationId xmlns:a16="http://schemas.microsoft.com/office/drawing/2014/main" id="{3EB19513-5EF4-4E89-82B3-E4F7299F563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169525" y="0"/>
            <a:ext cx="2022475" cy="10509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rgbClr val="FF0000"/>
                </a:solidFill>
              </a:defRPr>
            </a:lvl1pPr>
          </a:lstStyle>
          <a:p>
            <a:r>
              <a:rPr lang="pt-BR" dirty="0"/>
              <a:t>NÃO COLOCAR TEXTO AQUI</a:t>
            </a:r>
          </a:p>
        </p:txBody>
      </p:sp>
    </p:spTree>
    <p:extLst>
      <p:ext uri="{BB962C8B-B14F-4D97-AF65-F5344CB8AC3E}">
        <p14:creationId xmlns:p14="http://schemas.microsoft.com/office/powerpoint/2010/main" val="252475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B09DC4-2376-4ACB-988E-74F710573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34742" cy="1325563"/>
          </a:xfrm>
        </p:spPr>
        <p:txBody>
          <a:bodyPr/>
          <a:lstStyle/>
          <a:p>
            <a:r>
              <a:rPr lang="pt-BR" dirty="0"/>
              <a:t>Clique para editar o 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169403-8D95-4B8F-B565-256CE512DC7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 algn="just">
              <a:buNone/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pt-BR" dirty="0"/>
              <a:t>Clique para editar o texto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708C2DD-3F8C-42B5-BA48-AA022948082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 algn="just">
              <a:buNone/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pt-BR" dirty="0"/>
              <a:t>Clique para editar o texto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85675ED-1400-42EB-BAFD-F1291D38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912B-42DD-4FF7-B906-B2EA569ED5FD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FE27D8D-0EB2-4BF1-855F-0B7BA04EE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7C836B4-9537-48BA-A03E-B61B360AB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EFC-3FF8-4D44-A567-B7F9B60E69A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Imagem 2">
            <a:extLst>
              <a:ext uri="{FF2B5EF4-FFF2-40B4-BE49-F238E27FC236}">
                <a16:creationId xmlns:a16="http://schemas.microsoft.com/office/drawing/2014/main" id="{4CC76087-27C5-434C-89CC-C64494FD6C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169525" y="0"/>
            <a:ext cx="2022475" cy="10509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rgbClr val="FF0000"/>
                </a:solidFill>
              </a:defRPr>
            </a:lvl1pPr>
          </a:lstStyle>
          <a:p>
            <a:r>
              <a:rPr lang="pt-BR" dirty="0"/>
              <a:t>NÃO COLOCAR TEXTO AQUI</a:t>
            </a:r>
          </a:p>
        </p:txBody>
      </p:sp>
    </p:spTree>
    <p:extLst>
      <p:ext uri="{BB962C8B-B14F-4D97-AF65-F5344CB8AC3E}">
        <p14:creationId xmlns:p14="http://schemas.microsoft.com/office/powerpoint/2010/main" val="71835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91C63-23D0-4A6E-94C4-FFD2878E0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133154" cy="1325563"/>
          </a:xfrm>
        </p:spPr>
        <p:txBody>
          <a:bodyPr/>
          <a:lstStyle>
            <a:lvl1pPr>
              <a:defRPr/>
            </a:lvl1pPr>
          </a:lstStyle>
          <a:p>
            <a:r>
              <a:rPr lang="pt-BR" dirty="0"/>
              <a:t>Clique para editar o título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740398B-15D2-482E-B96B-395FADFB132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673ED4C-7AC3-49E1-AE3E-D20771EC697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 marL="0" indent="0" algn="just">
              <a:buNone/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pt-BR" dirty="0"/>
              <a:t>Clique para editar o texto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19018E6-DF47-4363-B24D-F8742A37CA4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777141A-A4E0-40C1-9558-F6A7E28CE9C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 marL="0" indent="0" algn="just">
              <a:buNone/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pt-BR" dirty="0"/>
              <a:t>Clique para editar o texto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C829B43-7C60-44A4-8F0A-49C4BA7F1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912B-42DD-4FF7-B906-B2EA569ED5FD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F9D7F1-90DC-4466-9F83-410644863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3C8C755-DB06-46BC-9110-F71FCC95B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EFC-3FF8-4D44-A567-B7F9B60E69AE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Espaço Reservado para Imagem 2">
            <a:extLst>
              <a:ext uri="{FF2B5EF4-FFF2-40B4-BE49-F238E27FC236}">
                <a16:creationId xmlns:a16="http://schemas.microsoft.com/office/drawing/2014/main" id="{69724F6B-AF79-4585-B7DE-85AC8848752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169525" y="0"/>
            <a:ext cx="2022475" cy="10509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rgbClr val="FF0000"/>
                </a:solidFill>
              </a:defRPr>
            </a:lvl1pPr>
          </a:lstStyle>
          <a:p>
            <a:r>
              <a:rPr lang="pt-BR" dirty="0"/>
              <a:t>NÃO COLOCAR TEXTO AQUI</a:t>
            </a:r>
          </a:p>
        </p:txBody>
      </p:sp>
    </p:spTree>
    <p:extLst>
      <p:ext uri="{BB962C8B-B14F-4D97-AF65-F5344CB8AC3E}">
        <p14:creationId xmlns:p14="http://schemas.microsoft.com/office/powerpoint/2010/main" val="2814708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B70F37-86DF-45E1-8FC9-A0D835948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34742" cy="1325563"/>
          </a:xfrm>
        </p:spPr>
        <p:txBody>
          <a:bodyPr/>
          <a:lstStyle/>
          <a:p>
            <a:r>
              <a:rPr lang="pt-BR" dirty="0"/>
              <a:t>Clique para editar o título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3FCA89-117B-4F7F-9812-9706D60E7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912B-42DD-4FF7-B906-B2EA569ED5FD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253AD7A-D8B0-4B67-B023-10895B17E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3EEFA52-4270-44DB-8704-51984A4FD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EFC-3FF8-4D44-A567-B7F9B60E69A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Imagem 2">
            <a:extLst>
              <a:ext uri="{FF2B5EF4-FFF2-40B4-BE49-F238E27FC236}">
                <a16:creationId xmlns:a16="http://schemas.microsoft.com/office/drawing/2014/main" id="{003FE429-EEA0-411D-BA3C-EC745C7B32B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169525" y="0"/>
            <a:ext cx="2022475" cy="10509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rgbClr val="FF0000"/>
                </a:solidFill>
              </a:defRPr>
            </a:lvl1pPr>
          </a:lstStyle>
          <a:p>
            <a:r>
              <a:rPr lang="pt-BR" dirty="0"/>
              <a:t>NÃO COLOCAR TEXTO AQUI</a:t>
            </a:r>
          </a:p>
        </p:txBody>
      </p:sp>
    </p:spTree>
    <p:extLst>
      <p:ext uri="{BB962C8B-B14F-4D97-AF65-F5344CB8AC3E}">
        <p14:creationId xmlns:p14="http://schemas.microsoft.com/office/powerpoint/2010/main" val="16385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D8E39FE-0C34-4599-B441-A5946C97E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912B-42DD-4FF7-B906-B2EA569ED5FD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EE200B6-673E-465D-8F44-8CD090B89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C357C3E-3891-460A-9F78-913467D65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EFC-3FF8-4D44-A567-B7F9B60E69AE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Espaço Reservado para Imagem 2">
            <a:extLst>
              <a:ext uri="{FF2B5EF4-FFF2-40B4-BE49-F238E27FC236}">
                <a16:creationId xmlns:a16="http://schemas.microsoft.com/office/drawing/2014/main" id="{9D90A80D-C961-485F-86D3-FE16746768B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169525" y="0"/>
            <a:ext cx="2022475" cy="10509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rgbClr val="FF0000"/>
                </a:solidFill>
              </a:defRPr>
            </a:lvl1pPr>
          </a:lstStyle>
          <a:p>
            <a:r>
              <a:rPr lang="pt-BR" dirty="0"/>
              <a:t>NÃO COLOCAR TEXTO AQUI</a:t>
            </a:r>
          </a:p>
        </p:txBody>
      </p:sp>
    </p:spTree>
    <p:extLst>
      <p:ext uri="{BB962C8B-B14F-4D97-AF65-F5344CB8AC3E}">
        <p14:creationId xmlns:p14="http://schemas.microsoft.com/office/powerpoint/2010/main" val="679744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96CE98-A63C-4A4E-A427-8AB538AE9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dirty="0"/>
              <a:t>Clique para editar o 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BE447D-F070-47AD-A2B4-6DCA64F164E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1050925"/>
            <a:ext cx="6172200" cy="4810125"/>
          </a:xfrm>
        </p:spPr>
        <p:txBody>
          <a:bodyPr/>
          <a:lstStyle>
            <a:lvl1pPr algn="just">
              <a:defRPr sz="3200"/>
            </a:lvl1pPr>
            <a:lvl2pPr algn="just">
              <a:defRPr sz="2800"/>
            </a:lvl2pPr>
            <a:lvl3pPr algn="just">
              <a:defRPr sz="2400"/>
            </a:lvl3pPr>
            <a:lvl4pPr algn="just">
              <a:defRPr sz="2000"/>
            </a:lvl4pPr>
            <a:lvl5pPr algn="just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/>
              <a:t>Clique para editar o texto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848E0D9-1211-489A-8121-DA66282A6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AD32A0A-C13E-4D51-9613-020F8CC8D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912B-42DD-4FF7-B906-B2EA569ED5FD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92F0B21-C9F0-476B-97C8-C6A8D2C60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5CD179-EE5C-4FD5-ACDB-CF5674437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9EFC-3FF8-4D44-A567-B7F9B60E69A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Imagem 2">
            <a:extLst>
              <a:ext uri="{FF2B5EF4-FFF2-40B4-BE49-F238E27FC236}">
                <a16:creationId xmlns:a16="http://schemas.microsoft.com/office/drawing/2014/main" id="{A8154184-BC71-46B6-BC57-33C5756FA3E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169525" y="0"/>
            <a:ext cx="2022475" cy="10509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rgbClr val="FF0000"/>
                </a:solidFill>
              </a:defRPr>
            </a:lvl1pPr>
          </a:lstStyle>
          <a:p>
            <a:r>
              <a:rPr lang="pt-BR" dirty="0"/>
              <a:t>NÃO COLOCAR TEXTO AQUI</a:t>
            </a:r>
          </a:p>
        </p:txBody>
      </p:sp>
    </p:spTree>
    <p:extLst>
      <p:ext uri="{BB962C8B-B14F-4D97-AF65-F5344CB8AC3E}">
        <p14:creationId xmlns:p14="http://schemas.microsoft.com/office/powerpoint/2010/main" val="2508420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30A516-54F9-4D93-AABB-98E2A355C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ED426D8-AB1B-461E-8C88-089315A16B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A3C615B-8F77-49E7-AB59-0173D4876C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5912B-42DD-4FF7-B906-B2EA569ED5FD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84E933-B840-4327-9F2E-CDF27C367E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A226D77-064E-46B5-9183-C38A3B47F2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59EFC-3FF8-4D44-A567-B7F9B60E69AE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765845-481F-4BD2-AFD2-26E4DDE451AA}"/>
              </a:ext>
            </a:extLst>
          </p:cNvPr>
          <p:cNvSpPr/>
          <p:nvPr userDrawn="1"/>
        </p:nvSpPr>
        <p:spPr>
          <a:xfrm>
            <a:off x="0" y="6400084"/>
            <a:ext cx="12192000" cy="457200"/>
          </a:xfrm>
          <a:prstGeom prst="rect">
            <a:avLst/>
          </a:prstGeom>
          <a:solidFill>
            <a:srgbClr val="0F32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 dirty="0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E30001A6-D444-4894-BE6B-85664795FC88}"/>
              </a:ext>
            </a:extLst>
          </p:cNvPr>
          <p:cNvSpPr/>
          <p:nvPr userDrawn="1"/>
        </p:nvSpPr>
        <p:spPr>
          <a:xfrm>
            <a:off x="4" y="6363723"/>
            <a:ext cx="12192001" cy="65999"/>
          </a:xfrm>
          <a:prstGeom prst="rect">
            <a:avLst/>
          </a:prstGeom>
          <a:solidFill>
            <a:srgbClr val="AB2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3899FF4-78C1-4839-949E-41B69EBBC82C}"/>
              </a:ext>
            </a:extLst>
          </p:cNvPr>
          <p:cNvSpPr txBox="1"/>
          <p:nvPr userDrawn="1"/>
        </p:nvSpPr>
        <p:spPr>
          <a:xfrm>
            <a:off x="-5" y="6466839"/>
            <a:ext cx="6096005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@icdsconnect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2235EAC-6DF7-4993-97C5-9992D18A1226}"/>
              </a:ext>
            </a:extLst>
          </p:cNvPr>
          <p:cNvSpPr txBox="1"/>
          <p:nvPr userDrawn="1"/>
        </p:nvSpPr>
        <p:spPr>
          <a:xfrm>
            <a:off x="6095996" y="6500224"/>
            <a:ext cx="609600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ICDSCONNECT.COM.BR</a:t>
            </a:r>
          </a:p>
        </p:txBody>
      </p:sp>
      <p:pic>
        <p:nvPicPr>
          <p:cNvPr id="11" name="logo ICDS" hidden="1">
            <a:extLst>
              <a:ext uri="{FF2B5EF4-FFF2-40B4-BE49-F238E27FC236}">
                <a16:creationId xmlns:a16="http://schemas.microsoft.com/office/drawing/2014/main" id="{8B2AB01A-49E3-474B-9049-02DC2142DE8A}"/>
              </a:ext>
            </a:extLst>
          </p:cNvPr>
          <p:cNvPicPr/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8762" y="85516"/>
            <a:ext cx="1687195" cy="895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398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F327B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A579CC-FCFB-4F0E-8CE2-E3A7B29418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76921"/>
            <a:ext cx="9144000" cy="704005"/>
          </a:xfrm>
        </p:spPr>
        <p:txBody>
          <a:bodyPr>
            <a:normAutofit/>
          </a:bodyPr>
          <a:lstStyle/>
          <a:p>
            <a:r>
              <a:rPr lang="pt-BR" sz="2800" dirty="0"/>
              <a:t>professor: DOMINGOS AUGUSTO TAUFNER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B2D1B2-0627-4650-BEBA-9C201F32D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2152" y="2692400"/>
            <a:ext cx="10678510" cy="2984674"/>
          </a:xfrm>
        </p:spPr>
        <p:txBody>
          <a:bodyPr>
            <a:noAutofit/>
          </a:bodyPr>
          <a:lstStyle/>
          <a:p>
            <a:r>
              <a:rPr lang="pt-BR" sz="4400" b="1" dirty="0">
                <a:solidFill>
                  <a:schemeClr val="tx1"/>
                </a:solidFill>
              </a:rPr>
              <a:t> O TRIBUNAL DE CONTAS – fundamentos constitucionais</a:t>
            </a:r>
          </a:p>
        </p:txBody>
      </p:sp>
    </p:spTree>
    <p:extLst>
      <p:ext uri="{BB962C8B-B14F-4D97-AF65-F5344CB8AC3E}">
        <p14:creationId xmlns:p14="http://schemas.microsoft.com/office/powerpoint/2010/main" val="136802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82392-F43B-4E17-953C-AD42E52B4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903" y="22225"/>
            <a:ext cx="9366039" cy="1325563"/>
          </a:xfrm>
        </p:spPr>
        <p:txBody>
          <a:bodyPr/>
          <a:lstStyle/>
          <a:p>
            <a:pPr algn="ctr"/>
            <a:r>
              <a:rPr lang="pt-BR" dirty="0"/>
              <a:t>Art. 72 – Comissão Mista de Orçamento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606903" y="1322386"/>
            <a:ext cx="10515600" cy="5519739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/>
              <a:t>Está prevista no art. 166, §1º da CF – formada por deputados e senadores e que analisam projetos orçamentários (LOA, LDO, PPA, suplementações etc.)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/>
              <a:t>Pelo art. 72 da CF caso a Comissão Mista de Orçamento tiver indícios de despesas não autorizadas (mesmo que indiretamente) poderá solicitar ao gestor responsável esclarecimentos no prazo de cinco dias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/>
              <a:t>Não sendo prestados devidamente os esclarecimentos a Comissão solicitará ao Tribunal de Contas pronunciamento conclusivo no prazo de trinta dias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/>
              <a:t>Entendendo irregular a despesa o Tribunal proporá ao Legislativo a sua sustação.</a:t>
            </a:r>
          </a:p>
        </p:txBody>
      </p:sp>
      <p:sp>
        <p:nvSpPr>
          <p:cNvPr id="8" name="Espaço Reservado para Imagem 7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8462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82392-F43B-4E17-953C-AD42E52B4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903" y="22225"/>
            <a:ext cx="9366039" cy="1325563"/>
          </a:xfrm>
        </p:spPr>
        <p:txBody>
          <a:bodyPr/>
          <a:lstStyle/>
          <a:p>
            <a:pPr algn="ctr"/>
            <a:r>
              <a:rPr lang="pt-BR" dirty="0"/>
              <a:t>Art. 73 – § 1º - Requisitos para Ministro do TCU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606903" y="1539397"/>
            <a:ext cx="10515600" cy="5519739"/>
          </a:xfrm>
        </p:spPr>
        <p:txBody>
          <a:bodyPr>
            <a:normAutofit/>
          </a:bodyPr>
          <a:lstStyle/>
          <a:p>
            <a:pPr marL="715963"/>
            <a:r>
              <a:rPr lang="pt-BR" dirty="0"/>
              <a:t>I - mais de trinta e cinco e menos de sessenta e cinco anos de idade;</a:t>
            </a:r>
          </a:p>
          <a:p>
            <a:pPr marL="715963"/>
            <a:r>
              <a:rPr lang="pt-BR" dirty="0"/>
              <a:t>II - idoneidade moral e reputação ilibada;</a:t>
            </a:r>
          </a:p>
          <a:p>
            <a:pPr marL="715963"/>
            <a:r>
              <a:rPr lang="pt-BR" dirty="0"/>
              <a:t>III - notórios conhecimentos jurídicos, contábeis, econômicos e financeiros ou de administração pública;</a:t>
            </a:r>
          </a:p>
          <a:p>
            <a:pPr marL="715963"/>
            <a:r>
              <a:rPr lang="pt-BR" dirty="0"/>
              <a:t>IV - mais de dez anos de exercício de função ou de efetiva atividade profissional que exija os conhecimentos mencionados no inciso anterior.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8" name="Espaço Reservado para Imagem 7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5973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82392-F43B-4E17-953C-AD42E52B4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903" y="22225"/>
            <a:ext cx="9366039" cy="1325563"/>
          </a:xfrm>
        </p:spPr>
        <p:txBody>
          <a:bodyPr/>
          <a:lstStyle/>
          <a:p>
            <a:pPr algn="ctr"/>
            <a:r>
              <a:rPr lang="pt-BR" dirty="0"/>
              <a:t>Art. 73 – § 2º Composição e Escolha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606903" y="1322386"/>
            <a:ext cx="10515600" cy="5519739"/>
          </a:xfrm>
        </p:spPr>
        <p:txBody>
          <a:bodyPr>
            <a:normAutofit/>
          </a:bodyPr>
          <a:lstStyle/>
          <a:p>
            <a:pPr marL="715963"/>
            <a:r>
              <a:rPr lang="pt-BR" dirty="0"/>
              <a:t>São </a:t>
            </a:r>
            <a:r>
              <a:rPr lang="pt-BR" u="sng" dirty="0"/>
              <a:t>nove Ministros </a:t>
            </a:r>
            <a:r>
              <a:rPr lang="pt-BR" dirty="0"/>
              <a:t>escolhidos da seguinte forma:</a:t>
            </a:r>
          </a:p>
          <a:p>
            <a:pPr marL="715963"/>
            <a:endParaRPr lang="pt-BR" dirty="0"/>
          </a:p>
          <a:p>
            <a:pPr marL="715963"/>
            <a:r>
              <a:rPr lang="pt-BR" dirty="0"/>
              <a:t>I - </a:t>
            </a:r>
            <a:r>
              <a:rPr lang="pt-BR" u="sng" dirty="0"/>
              <a:t>um terço pelo Presidente da República</a:t>
            </a:r>
            <a:r>
              <a:rPr lang="pt-BR" dirty="0"/>
              <a:t>, com aprovação do Senado Federal, sendo dois alternadamente dentre auditores e membros do Ministério Público junto ao Tribunal, indicados em lista tríplice pelo Tribunal, segundo os critérios de </a:t>
            </a:r>
            <a:r>
              <a:rPr lang="pt-BR" dirty="0" err="1"/>
              <a:t>antigüidade</a:t>
            </a:r>
            <a:r>
              <a:rPr lang="pt-BR" dirty="0"/>
              <a:t> e merecimento;</a:t>
            </a:r>
          </a:p>
          <a:p>
            <a:pPr marL="715963"/>
            <a:r>
              <a:rPr lang="pt-BR" dirty="0"/>
              <a:t>II - </a:t>
            </a:r>
            <a:r>
              <a:rPr lang="pt-BR" u="sng" dirty="0"/>
              <a:t>dois terços pelo Congresso Nacional.  </a:t>
            </a:r>
            <a:r>
              <a:rPr lang="pt-BR" dirty="0"/>
              <a:t>(1/3 pelo Senado e 1/3 pela Câmara dos Deputados)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8" name="Espaço Reservado para Imagem 7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4019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82392-F43B-4E17-953C-AD42E52B4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903" y="22225"/>
            <a:ext cx="9366039" cy="1325563"/>
          </a:xfrm>
        </p:spPr>
        <p:txBody>
          <a:bodyPr/>
          <a:lstStyle/>
          <a:p>
            <a:pPr algn="ctr"/>
            <a:r>
              <a:rPr lang="pt-BR" dirty="0"/>
              <a:t>Art. 73 – § 3º e § 4º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606903" y="1050925"/>
            <a:ext cx="10515600" cy="5519739"/>
          </a:xfrm>
        </p:spPr>
        <p:txBody>
          <a:bodyPr>
            <a:normAutofit lnSpcReduction="10000"/>
          </a:bodyPr>
          <a:lstStyle/>
          <a:p>
            <a:r>
              <a:rPr lang="pt-BR" dirty="0"/>
              <a:t>- Os Ministros do TCU terão as mesmas garantias, prerrogativas, impedimentos, vencimentos e vantagens dos Ministros do STJ e são submetidos às regras previdenciárias do art. 40 da CF.  (§ 3º). </a:t>
            </a:r>
            <a:r>
              <a:rPr lang="pt-BR" dirty="0">
                <a:solidFill>
                  <a:srgbClr val="0070C0"/>
                </a:solidFill>
              </a:rPr>
              <a:t>Os Conselheiros de Tribunais de Contas Estaduais são guardam relação com os desembargadores do TJ.</a:t>
            </a:r>
            <a:endParaRPr lang="pt-BR" dirty="0"/>
          </a:p>
          <a:p>
            <a:endParaRPr lang="pt-BR" dirty="0"/>
          </a:p>
          <a:p>
            <a:r>
              <a:rPr lang="pt-BR" dirty="0"/>
              <a:t>-  O auditor (também chamado de Ministro Substituto), quando em substituição a Ministro, terá as mesmas garantias e impedimentos do titular e, quando no exercício das demais atribuições da judicatura, as de juiz de Tribunal Regional Federal. (§ 4º )</a:t>
            </a:r>
          </a:p>
          <a:p>
            <a:endParaRPr lang="pt-BR" dirty="0"/>
          </a:p>
          <a:p>
            <a:r>
              <a:rPr lang="pt-BR" dirty="0"/>
              <a:t>OBS: não confundir auditor substituto de Ministro ou Conselheiro (que são magistrados de contas) com auditor de controle externo (que seguem o estatuto dos servidores públicos)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8" name="Espaço Reservado para Imagem 7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2871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82392-F43B-4E17-953C-AD42E52B4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69" y="0"/>
            <a:ext cx="9366039" cy="1050926"/>
          </a:xfrm>
        </p:spPr>
        <p:txBody>
          <a:bodyPr/>
          <a:lstStyle/>
          <a:p>
            <a:pPr algn="ctr"/>
            <a:r>
              <a:rPr lang="pt-BR" dirty="0"/>
              <a:t>Art. 74 – Controle Interno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640069" y="1050925"/>
            <a:ext cx="10515600" cy="5651653"/>
          </a:xfrm>
        </p:spPr>
        <p:txBody>
          <a:bodyPr>
            <a:normAutofit lnSpcReduction="10000"/>
          </a:bodyPr>
          <a:lstStyle/>
          <a:p>
            <a:pPr marL="457200" indent="-457200">
              <a:buFontTx/>
              <a:buChar char="-"/>
            </a:pPr>
            <a:r>
              <a:rPr lang="pt-BR" dirty="0"/>
              <a:t>Não é uma faculdade para o gestor público e sim uma obrigação constitucional para os poderes e órgãos independentes.</a:t>
            </a:r>
          </a:p>
          <a:p>
            <a:pPr marL="457200" indent="-457200">
              <a:buFontTx/>
              <a:buChar char="-"/>
            </a:pPr>
            <a:r>
              <a:rPr lang="pt-BR" dirty="0"/>
              <a:t>Tem as seguintes finalidades:</a:t>
            </a:r>
          </a:p>
          <a:p>
            <a:pPr marL="1143000" lvl="1" indent="-457200">
              <a:buFontTx/>
              <a:buChar char="-"/>
            </a:pPr>
            <a:r>
              <a:rPr lang="pt-BR" dirty="0"/>
              <a:t>Avaliar metas do PPA, execução dos programas de governo e orçamentos</a:t>
            </a:r>
          </a:p>
          <a:p>
            <a:pPr marL="1143000" lvl="1" indent="-457200">
              <a:buFontTx/>
              <a:buChar char="-"/>
            </a:pPr>
            <a:r>
              <a:rPr lang="pt-BR" dirty="0"/>
              <a:t>Comprovar a legalidade e avaliar os resultados, tanto da gestão pública quanto da gestão privada de recursos públicos</a:t>
            </a:r>
          </a:p>
          <a:p>
            <a:pPr marL="1143000" lvl="1" indent="-457200">
              <a:buFontTx/>
              <a:buChar char="-"/>
            </a:pPr>
            <a:r>
              <a:rPr lang="pt-BR" dirty="0"/>
              <a:t>Exercer o controle das operações de crédito, avais e garantias, bem dos direitos e haveres da União</a:t>
            </a:r>
          </a:p>
          <a:p>
            <a:pPr marL="1143000" lvl="1" indent="-457200">
              <a:buFontTx/>
              <a:buChar char="-"/>
            </a:pPr>
            <a:r>
              <a:rPr lang="pt-BR" dirty="0"/>
              <a:t>Apoiar a controle externo.</a:t>
            </a:r>
          </a:p>
          <a:p>
            <a:pPr marL="342900" lvl="1" indent="-342900">
              <a:buFontTx/>
              <a:buChar char="-"/>
            </a:pPr>
            <a:r>
              <a:rPr lang="pt-BR" dirty="0"/>
              <a:t>Responsáveis pelo Controle Interno devem dar ciência ao respectivo Tribunal de Contas sobre qualquer irregularidade ou ilegalidade que tenham conhecimento, sob pena de responsabilidade solidária.</a:t>
            </a:r>
          </a:p>
          <a:p>
            <a:pPr marL="342900" lvl="1" indent="-342900">
              <a:buFontTx/>
              <a:buChar char="-"/>
            </a:pPr>
            <a:r>
              <a:rPr lang="pt-BR" dirty="0"/>
              <a:t>Qualquer cidadão, partido político, associação ou sindicato é parte legítima para, na forma da lei, denunciar irregularidades ou ilegalidades perante o Tribunal de Contas.</a:t>
            </a:r>
          </a:p>
          <a:p>
            <a:pPr marL="457200" indent="-457200">
              <a:buFontTx/>
              <a:buChar char="-"/>
            </a:pPr>
            <a:endParaRPr lang="pt-BR" dirty="0"/>
          </a:p>
          <a:p>
            <a:pPr marL="457200" indent="-457200">
              <a:buFontTx/>
              <a:buChar char="-"/>
            </a:pPr>
            <a:endParaRPr lang="pt-BR" dirty="0"/>
          </a:p>
        </p:txBody>
      </p:sp>
      <p:sp>
        <p:nvSpPr>
          <p:cNvPr id="8" name="Espaço Reservado para Imagem 7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7576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82392-F43B-4E17-953C-AD42E52B4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69" y="0"/>
            <a:ext cx="9366039" cy="1050926"/>
          </a:xfrm>
        </p:spPr>
        <p:txBody>
          <a:bodyPr/>
          <a:lstStyle/>
          <a:p>
            <a:pPr algn="ctr"/>
            <a:r>
              <a:rPr lang="pt-BR" dirty="0"/>
              <a:t>Art. 75 – Demais Tribunais de Contas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640069" y="1050925"/>
            <a:ext cx="10515600" cy="5651653"/>
          </a:xfrm>
        </p:spPr>
        <p:txBody>
          <a:bodyPr>
            <a:normAutofit/>
          </a:bodyPr>
          <a:lstStyle/>
          <a:p>
            <a:endParaRPr lang="pt-BR" dirty="0"/>
          </a:p>
          <a:p>
            <a:r>
              <a:rPr lang="pt-BR" dirty="0"/>
              <a:t>Art. 75. As normas estabelecidas nesta seção aplicam-se, no que couber, à organização, composição e fiscalização dos Tribunais de Contas dos Estados e do Distrito Federal, bem como dos Tribunais e Conselhos de Contas dos Municípios.</a:t>
            </a:r>
          </a:p>
          <a:p>
            <a:endParaRPr lang="pt-BR" dirty="0"/>
          </a:p>
          <a:p>
            <a:r>
              <a:rPr lang="pt-BR" dirty="0"/>
              <a:t>Parágrafo único. As Constituições estaduais disporão sobre os Tribunais de Contas respectivos, que serão integrados por </a:t>
            </a:r>
            <a:r>
              <a:rPr lang="pt-BR" u="sng" dirty="0"/>
              <a:t>sete Conselheiros.</a:t>
            </a:r>
          </a:p>
          <a:p>
            <a:endParaRPr lang="pt-BR" u="sng" dirty="0"/>
          </a:p>
          <a:p>
            <a:r>
              <a:rPr lang="pt-BR" u="sng" dirty="0">
                <a:solidFill>
                  <a:srgbClr val="0070C0"/>
                </a:solidFill>
              </a:rPr>
              <a:t>Pergunta</a:t>
            </a:r>
            <a:r>
              <a:rPr lang="pt-BR" dirty="0">
                <a:solidFill>
                  <a:srgbClr val="0070C0"/>
                </a:solidFill>
              </a:rPr>
              <a:t>: como estabelecer a mesma proporcionalidade se no TCU são </a:t>
            </a:r>
            <a:r>
              <a:rPr lang="pt-BR" u="sng" dirty="0">
                <a:solidFill>
                  <a:srgbClr val="0070C0"/>
                </a:solidFill>
              </a:rPr>
              <a:t>nove ministros </a:t>
            </a:r>
            <a:r>
              <a:rPr lang="pt-BR" dirty="0">
                <a:solidFill>
                  <a:srgbClr val="0070C0"/>
                </a:solidFill>
              </a:rPr>
              <a:t>e nos </a:t>
            </a:r>
            <a:r>
              <a:rPr lang="pt-BR" dirty="0" err="1">
                <a:solidFill>
                  <a:srgbClr val="0070C0"/>
                </a:solidFill>
              </a:rPr>
              <a:t>TCEs</a:t>
            </a:r>
            <a:r>
              <a:rPr lang="pt-BR" dirty="0">
                <a:solidFill>
                  <a:srgbClr val="0070C0"/>
                </a:solidFill>
              </a:rPr>
              <a:t> são de </a:t>
            </a:r>
            <a:r>
              <a:rPr lang="pt-BR" u="sng" dirty="0">
                <a:solidFill>
                  <a:srgbClr val="0070C0"/>
                </a:solidFill>
              </a:rPr>
              <a:t>sete conselheiros</a:t>
            </a:r>
            <a:r>
              <a:rPr lang="pt-BR" dirty="0">
                <a:solidFill>
                  <a:srgbClr val="0070C0"/>
                </a:solidFill>
              </a:rPr>
              <a:t>?</a:t>
            </a:r>
            <a:endParaRPr lang="pt-BR" u="sng" dirty="0">
              <a:solidFill>
                <a:srgbClr val="0070C0"/>
              </a:solidFill>
            </a:endParaRPr>
          </a:p>
          <a:p>
            <a:pPr marL="457200" indent="-457200">
              <a:buFontTx/>
              <a:buChar char="-"/>
            </a:pPr>
            <a:endParaRPr lang="pt-BR" u="sng" dirty="0"/>
          </a:p>
        </p:txBody>
      </p:sp>
      <p:sp>
        <p:nvSpPr>
          <p:cNvPr id="8" name="Espaço Reservado para Imagem 7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1082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82392-F43B-4E17-953C-AD42E52B4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903" y="22225"/>
            <a:ext cx="9366039" cy="1325563"/>
          </a:xfrm>
        </p:spPr>
        <p:txBody>
          <a:bodyPr/>
          <a:lstStyle/>
          <a:p>
            <a:pPr algn="ctr"/>
            <a:r>
              <a:rPr lang="pt-BR" dirty="0"/>
              <a:t>Composição dos Tribunais de Contas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606903" y="1050925"/>
            <a:ext cx="10515600" cy="5519739"/>
          </a:xfrm>
        </p:spPr>
        <p:txBody>
          <a:bodyPr>
            <a:normAutofit/>
          </a:bodyPr>
          <a:lstStyle/>
          <a:p>
            <a:endParaRPr lang="pt-BR" dirty="0"/>
          </a:p>
          <a:p>
            <a:pPr marL="457200" indent="-457200">
              <a:buFontTx/>
              <a:buChar char="-"/>
            </a:pPr>
            <a:r>
              <a:rPr lang="pt-BR" dirty="0"/>
              <a:t>Devem manter a simetria com o TCU, mas como são sete conselheiros, a Jurisprudência determina que sejam:</a:t>
            </a:r>
          </a:p>
          <a:p>
            <a:pPr marL="457200" indent="-457200">
              <a:buFontTx/>
              <a:buChar char="-"/>
            </a:pPr>
            <a:endParaRPr lang="pt-BR" dirty="0"/>
          </a:p>
          <a:p>
            <a:pPr lvl="1" indent="0">
              <a:buNone/>
            </a:pPr>
            <a:r>
              <a:rPr lang="pt-BR" dirty="0"/>
              <a:t>- 4 escolhidos pela Assembleia Legislativa</a:t>
            </a:r>
          </a:p>
          <a:p>
            <a:pPr lvl="1" indent="0">
              <a:buNone/>
            </a:pPr>
            <a:r>
              <a:rPr lang="pt-BR" dirty="0"/>
              <a:t>- 3 escolhidos pelo Governador, sendo um de sua livre escolha, um originário do Ministério Público de Contas e outro originária da carreira dos Conselheiros Substitutos (ou auditor substituto de Conselheiro)</a:t>
            </a:r>
          </a:p>
          <a:p>
            <a:pPr marL="1143000" lvl="1" indent="-457200">
              <a:buFontTx/>
              <a:buChar char="-"/>
            </a:pPr>
            <a:endParaRPr lang="pt-BR" dirty="0"/>
          </a:p>
          <a:p>
            <a:pPr lvl="1" indent="0">
              <a:buNone/>
            </a:pPr>
            <a:r>
              <a:rPr lang="pt-BR" dirty="0"/>
              <a:t>OBS: no caso dos TCM estritamente municipais (TCM-SP e TCM-RJ) a escolha será dividida entre o Prefeito e a Câmara de Vereadores. </a:t>
            </a:r>
          </a:p>
        </p:txBody>
      </p:sp>
      <p:sp>
        <p:nvSpPr>
          <p:cNvPr id="8" name="Espaço Reservado para Imagem 7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883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82392-F43B-4E17-953C-AD42E52B4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903" y="22225"/>
            <a:ext cx="9366039" cy="1325563"/>
          </a:xfrm>
        </p:spPr>
        <p:txBody>
          <a:bodyPr/>
          <a:lstStyle/>
          <a:p>
            <a:pPr algn="ctr"/>
            <a:r>
              <a:rPr lang="pt-BR" dirty="0"/>
              <a:t>Ministério Público de Contas (art. 130 da CF)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606903" y="1050925"/>
            <a:ext cx="10515600" cy="5519739"/>
          </a:xfrm>
        </p:spPr>
        <p:txBody>
          <a:bodyPr>
            <a:normAutofit/>
          </a:bodyPr>
          <a:lstStyle/>
          <a:p>
            <a:r>
              <a:rPr lang="en-US" dirty="0"/>
              <a:t>Art. 130. </a:t>
            </a:r>
            <a:r>
              <a:rPr lang="en-US" dirty="0" err="1"/>
              <a:t>Aos</a:t>
            </a:r>
            <a:r>
              <a:rPr lang="en-US" dirty="0"/>
              <a:t> </a:t>
            </a:r>
            <a:r>
              <a:rPr lang="en-US" dirty="0" err="1"/>
              <a:t>membros</a:t>
            </a:r>
            <a:r>
              <a:rPr lang="en-US" dirty="0"/>
              <a:t> do </a:t>
            </a:r>
            <a:r>
              <a:rPr lang="en-US" dirty="0" err="1"/>
              <a:t>Ministério</a:t>
            </a:r>
            <a:r>
              <a:rPr lang="en-US" dirty="0"/>
              <a:t> </a:t>
            </a:r>
            <a:r>
              <a:rPr lang="en-US" dirty="0" err="1"/>
              <a:t>Público</a:t>
            </a:r>
            <a:r>
              <a:rPr lang="en-US" dirty="0"/>
              <a:t> junto </a:t>
            </a:r>
            <a:r>
              <a:rPr lang="en-US" dirty="0" err="1"/>
              <a:t>aos</a:t>
            </a:r>
            <a:r>
              <a:rPr lang="en-US" dirty="0"/>
              <a:t> </a:t>
            </a:r>
            <a:r>
              <a:rPr lang="en-US" dirty="0" err="1"/>
              <a:t>Tribunais</a:t>
            </a:r>
            <a:r>
              <a:rPr lang="en-US" dirty="0"/>
              <a:t> de </a:t>
            </a:r>
            <a:r>
              <a:rPr lang="en-US" dirty="0" err="1"/>
              <a:t>Contas</a:t>
            </a:r>
            <a:r>
              <a:rPr lang="en-US" dirty="0"/>
              <a:t> </a:t>
            </a:r>
            <a:r>
              <a:rPr lang="en-US" dirty="0" err="1"/>
              <a:t>aplicam</a:t>
            </a:r>
            <a:r>
              <a:rPr lang="en-US" dirty="0"/>
              <a:t>-se as </a:t>
            </a:r>
            <a:r>
              <a:rPr lang="en-US" dirty="0" err="1"/>
              <a:t>disposições</a:t>
            </a:r>
            <a:r>
              <a:rPr lang="en-US" dirty="0"/>
              <a:t> </a:t>
            </a:r>
            <a:r>
              <a:rPr lang="en-US" dirty="0" err="1"/>
              <a:t>desta</a:t>
            </a:r>
            <a:r>
              <a:rPr lang="en-US" dirty="0"/>
              <a:t> </a:t>
            </a:r>
            <a:r>
              <a:rPr lang="en-US" dirty="0" err="1"/>
              <a:t>seção</a:t>
            </a:r>
            <a:r>
              <a:rPr lang="en-US" dirty="0"/>
              <a:t> </a:t>
            </a:r>
            <a:r>
              <a:rPr lang="en-US" dirty="0" err="1"/>
              <a:t>pertinentes</a:t>
            </a:r>
            <a:r>
              <a:rPr lang="en-US" dirty="0"/>
              <a:t> a </a:t>
            </a:r>
            <a:r>
              <a:rPr lang="en-US" dirty="0" err="1"/>
              <a:t>direitos</a:t>
            </a:r>
            <a:r>
              <a:rPr lang="en-US" dirty="0"/>
              <a:t>, </a:t>
            </a:r>
            <a:r>
              <a:rPr lang="en-US" dirty="0" err="1"/>
              <a:t>vedações</a:t>
            </a:r>
            <a:r>
              <a:rPr lang="en-US" dirty="0"/>
              <a:t> e forma de </a:t>
            </a:r>
            <a:r>
              <a:rPr lang="en-US" dirty="0" err="1"/>
              <a:t>investidura</a:t>
            </a:r>
            <a:r>
              <a:rPr lang="en-US" dirty="0"/>
              <a:t>. </a:t>
            </a:r>
            <a:r>
              <a:rPr lang="en-US" dirty="0">
                <a:solidFill>
                  <a:srgbClr val="0070C0"/>
                </a:solidFill>
              </a:rPr>
              <a:t>(a </a:t>
            </a:r>
            <a:r>
              <a:rPr lang="en-US" dirty="0" err="1">
                <a:solidFill>
                  <a:srgbClr val="0070C0"/>
                </a:solidFill>
              </a:rPr>
              <a:t>referida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Sessão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trata</a:t>
            </a:r>
            <a:r>
              <a:rPr lang="en-US" dirty="0">
                <a:solidFill>
                  <a:srgbClr val="0070C0"/>
                </a:solidFill>
              </a:rPr>
              <a:t> do </a:t>
            </a:r>
            <a:r>
              <a:rPr lang="en-US" dirty="0" err="1">
                <a:solidFill>
                  <a:srgbClr val="0070C0"/>
                </a:solidFill>
              </a:rPr>
              <a:t>Ministério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Público</a:t>
            </a:r>
            <a:r>
              <a:rPr lang="en-US" dirty="0">
                <a:solidFill>
                  <a:srgbClr val="0070C0"/>
                </a:solidFill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en-US" dirty="0" err="1">
                <a:solidFill>
                  <a:schemeClr val="tx1"/>
                </a:solidFill>
              </a:rPr>
              <a:t>Organização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definida</a:t>
            </a:r>
            <a:r>
              <a:rPr lang="en-US" dirty="0">
                <a:solidFill>
                  <a:schemeClr val="tx1"/>
                </a:solidFill>
              </a:rPr>
              <a:t> pela lei do </a:t>
            </a:r>
            <a:r>
              <a:rPr lang="en-US" dirty="0" err="1">
                <a:solidFill>
                  <a:schemeClr val="tx1"/>
                </a:solidFill>
              </a:rPr>
              <a:t>ente</a:t>
            </a:r>
            <a:r>
              <a:rPr lang="en-US" dirty="0">
                <a:solidFill>
                  <a:schemeClr val="tx1"/>
                </a:solidFill>
              </a:rPr>
              <a:t> que o Tribunal </a:t>
            </a:r>
            <a:r>
              <a:rPr lang="en-US" dirty="0" err="1">
                <a:solidFill>
                  <a:schemeClr val="tx1"/>
                </a:solidFill>
              </a:rPr>
              <a:t>esteja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vinculado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Tx/>
              <a:buChar char="-"/>
            </a:pPr>
            <a:r>
              <a:rPr lang="en-US" dirty="0" err="1">
                <a:solidFill>
                  <a:schemeClr val="tx1"/>
                </a:solidFill>
              </a:rPr>
              <a:t>Ingressam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Concurso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Público</a:t>
            </a:r>
            <a:r>
              <a:rPr lang="en-US" dirty="0">
                <a:solidFill>
                  <a:schemeClr val="tx1"/>
                </a:solidFill>
              </a:rPr>
              <a:t>, com o </a:t>
            </a:r>
            <a:r>
              <a:rPr lang="en-US" dirty="0" err="1">
                <a:solidFill>
                  <a:schemeClr val="tx1"/>
                </a:solidFill>
              </a:rPr>
              <a:t>requisito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dentre</a:t>
            </a:r>
            <a:r>
              <a:rPr lang="en-US" dirty="0">
                <a:solidFill>
                  <a:schemeClr val="tx1"/>
                </a:solidFill>
              </a:rPr>
              <a:t> outros, de </a:t>
            </a:r>
            <a:r>
              <a:rPr lang="en-US" dirty="0" err="1">
                <a:solidFill>
                  <a:schemeClr val="tx1"/>
                </a:solidFill>
              </a:rPr>
              <a:t>três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anos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exercício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atividade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jurídica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Tem </a:t>
            </a:r>
            <a:r>
              <a:rPr lang="en-US" dirty="0" err="1">
                <a:solidFill>
                  <a:schemeClr val="tx1"/>
                </a:solidFill>
              </a:rPr>
              <a:t>autonomia</a:t>
            </a:r>
            <a:r>
              <a:rPr lang="en-US" dirty="0">
                <a:solidFill>
                  <a:schemeClr val="tx1"/>
                </a:solidFill>
              </a:rPr>
              <a:t> functional, mas </a:t>
            </a:r>
            <a:r>
              <a:rPr lang="en-US" dirty="0" err="1">
                <a:solidFill>
                  <a:schemeClr val="tx1"/>
                </a:solidFill>
              </a:rPr>
              <a:t>não</a:t>
            </a:r>
            <a:r>
              <a:rPr lang="en-US" dirty="0">
                <a:solidFill>
                  <a:schemeClr val="tx1"/>
                </a:solidFill>
              </a:rPr>
              <a:t> tem </a:t>
            </a:r>
            <a:r>
              <a:rPr lang="en-US" dirty="0" err="1">
                <a:solidFill>
                  <a:schemeClr val="tx1"/>
                </a:solidFill>
              </a:rPr>
              <a:t>autonomia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financeira</a:t>
            </a:r>
            <a:r>
              <a:rPr lang="en-US" dirty="0">
                <a:solidFill>
                  <a:schemeClr val="tx1"/>
                </a:solidFill>
              </a:rPr>
              <a:t> e </a:t>
            </a:r>
            <a:r>
              <a:rPr lang="en-US" dirty="0" err="1">
                <a:solidFill>
                  <a:schemeClr val="tx1"/>
                </a:solidFill>
              </a:rPr>
              <a:t>administrativa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dirty="0" err="1">
                <a:solidFill>
                  <a:schemeClr val="tx1"/>
                </a:solidFill>
              </a:rPr>
              <a:t>Emitem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Parecer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nos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processos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julgamento</a:t>
            </a:r>
            <a:r>
              <a:rPr lang="en-US" dirty="0">
                <a:solidFill>
                  <a:schemeClr val="tx1"/>
                </a:solidFill>
              </a:rPr>
              <a:t> e </a:t>
            </a:r>
            <a:r>
              <a:rPr lang="en-US" dirty="0" err="1">
                <a:solidFill>
                  <a:schemeClr val="tx1"/>
                </a:solidFill>
              </a:rPr>
              <a:t>podem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fazer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representações</a:t>
            </a:r>
            <a:r>
              <a:rPr lang="en-US" dirty="0">
                <a:solidFill>
                  <a:schemeClr val="tx1"/>
                </a:solidFill>
              </a:rPr>
              <a:t> e </a:t>
            </a:r>
            <a:r>
              <a:rPr lang="en-US" dirty="0" err="1">
                <a:solidFill>
                  <a:schemeClr val="tx1"/>
                </a:solidFill>
              </a:rPr>
              <a:t>recursos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dentre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outras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medidas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previstas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</a:t>
            </a:r>
            <a:r>
              <a:rPr lang="en-US" dirty="0">
                <a:solidFill>
                  <a:schemeClr val="tx1"/>
                </a:solidFill>
              </a:rPr>
              <a:t> lei.</a:t>
            </a:r>
          </a:p>
          <a:p>
            <a:pPr marL="457200" indent="-457200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Tx/>
              <a:buChar char="-"/>
            </a:pPr>
            <a:endParaRPr lang="pt-BR" dirty="0">
              <a:solidFill>
                <a:schemeClr val="tx1"/>
              </a:solidFill>
            </a:endParaRPr>
          </a:p>
          <a:p>
            <a:endParaRPr lang="pt-BR" dirty="0"/>
          </a:p>
        </p:txBody>
      </p:sp>
      <p:sp>
        <p:nvSpPr>
          <p:cNvPr id="8" name="Espaço Reservado para Imagem 7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5530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ítulo 34">
            <a:extLst>
              <a:ext uri="{FF2B5EF4-FFF2-40B4-BE49-F238E27FC236}">
                <a16:creationId xmlns:a16="http://schemas.microsoft.com/office/drawing/2014/main" id="{8E5BF7FA-9518-436E-B342-FA8999EC8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3256" y="2999929"/>
            <a:ext cx="9134742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pt-BR" dirty="0"/>
            </a:br>
            <a:br>
              <a:rPr lang="pt-BR" dirty="0"/>
            </a:br>
            <a:r>
              <a:rPr lang="pt-BR" dirty="0"/>
              <a:t>OBRIGADO</a:t>
            </a: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endParaRPr lang="pt-BR" dirty="0"/>
          </a:p>
        </p:txBody>
      </p:sp>
      <p:sp>
        <p:nvSpPr>
          <p:cNvPr id="36" name="Espaço Reservado para Imagem 35">
            <a:extLst>
              <a:ext uri="{FF2B5EF4-FFF2-40B4-BE49-F238E27FC236}">
                <a16:creationId xmlns:a16="http://schemas.microsoft.com/office/drawing/2014/main" id="{E4324906-C9BA-4814-B8CD-41C308D0D6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C1787D5F-3DEF-B8C9-97CB-3B9BFE56BB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9220" y="3277742"/>
            <a:ext cx="66294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064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39DFDDD6-4BFC-4EBC-9245-0FF03F2F0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383" y="370380"/>
            <a:ext cx="3932237" cy="680545"/>
          </a:xfrm>
        </p:spPr>
        <p:txBody>
          <a:bodyPr/>
          <a:lstStyle/>
          <a:p>
            <a:pPr algn="ctr"/>
            <a:r>
              <a:rPr lang="pt-BR" dirty="0"/>
              <a:t>SUMÁRIO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615D30D-85D0-4AFE-A385-804153142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955" y="1495895"/>
            <a:ext cx="9319091" cy="4810125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O TRIBUNAL DE CONTAS NA CF</a:t>
            </a:r>
          </a:p>
          <a:p>
            <a:endParaRPr lang="pt-BR" dirty="0"/>
          </a:p>
          <a:p>
            <a:pPr>
              <a:buFontTx/>
              <a:buChar char="-"/>
            </a:pPr>
            <a:r>
              <a:rPr lang="pt-BR" dirty="0"/>
              <a:t>Contexto Histórico</a:t>
            </a:r>
          </a:p>
          <a:p>
            <a:pPr>
              <a:buFontTx/>
              <a:buChar char="-"/>
            </a:pPr>
            <a:r>
              <a:rPr lang="pt-BR" dirty="0"/>
              <a:t>Onde está o TC na CF-88?</a:t>
            </a:r>
          </a:p>
          <a:p>
            <a:pPr>
              <a:buFontTx/>
              <a:buChar char="-"/>
            </a:pPr>
            <a:r>
              <a:rPr lang="pt-BR" dirty="0"/>
              <a:t>Art. 31 – TC e os </a:t>
            </a:r>
            <a:r>
              <a:rPr lang="pt-BR" dirty="0" err="1"/>
              <a:t>Municipíos</a:t>
            </a:r>
            <a:endParaRPr lang="pt-BR" dirty="0"/>
          </a:p>
          <a:p>
            <a:pPr>
              <a:buFontTx/>
              <a:buChar char="-"/>
            </a:pPr>
            <a:r>
              <a:rPr lang="pt-BR" dirty="0"/>
              <a:t>Art. 70 a 75 – Fundamentos Constitucionais dos Tribunais de Contas.</a:t>
            </a:r>
          </a:p>
          <a:p>
            <a:pPr>
              <a:buFontTx/>
              <a:buChar char="-"/>
            </a:pPr>
            <a:endParaRPr lang="pt-BR" dirty="0"/>
          </a:p>
        </p:txBody>
      </p:sp>
      <p:sp>
        <p:nvSpPr>
          <p:cNvPr id="8" name="Espaço Reservado para Imagem 7">
            <a:extLst>
              <a:ext uri="{FF2B5EF4-FFF2-40B4-BE49-F238E27FC236}">
                <a16:creationId xmlns:a16="http://schemas.microsoft.com/office/drawing/2014/main" id="{C963F1F0-3BE8-4B49-B4E5-BB163D343C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2320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82392-F43B-4E17-953C-AD42E52B4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903" y="22225"/>
            <a:ext cx="9366039" cy="1325563"/>
          </a:xfrm>
        </p:spPr>
        <p:txBody>
          <a:bodyPr/>
          <a:lstStyle/>
          <a:p>
            <a:pPr algn="ctr"/>
            <a:r>
              <a:rPr lang="pt-BR" dirty="0"/>
              <a:t>CONTEXTO HISTÓRICO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606903" y="1050925"/>
            <a:ext cx="10515600" cy="5006975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/>
              <a:t>Necessidade do controle das contas públicas</a:t>
            </a:r>
            <a:endParaRPr lang="pt-B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Tribunal de Contas da União (TCU) criado em 1890, por iniciativa do então Ministro da Fazenda Rui Barbosa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/>
              <a:t>CF-1891 – primeira Constituição a prever o Tribunal de Contas para verificar legalidade das contas antes de serem prestadas ao Congresso Nacional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1893 – Instalação do TCU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/>
              <a:t>CF-1934 – Passou a julgar a legalidade das concessões de aposentadorias, reformas e pensões, além de acompanhar a execução orçamentária e fazer controle prévio de despesas.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CF-1967/69 – Ditadura militar restringiu competências dos TC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/>
              <a:t>CF-1988 – Amplia a competência dos Tribunais de Contas.</a:t>
            </a:r>
            <a:endParaRPr lang="pt-B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2800" dirty="0"/>
          </a:p>
        </p:txBody>
      </p:sp>
      <p:sp>
        <p:nvSpPr>
          <p:cNvPr id="8" name="Espaço Reservado para Imagem 7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108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82392-F43B-4E17-953C-AD42E52B4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903" y="22225"/>
            <a:ext cx="9366039" cy="1325563"/>
          </a:xfrm>
        </p:spPr>
        <p:txBody>
          <a:bodyPr/>
          <a:lstStyle/>
          <a:p>
            <a:pPr algn="ctr"/>
            <a:r>
              <a:rPr lang="pt-BR" dirty="0"/>
              <a:t>ONDE ESTÁ O TC NA CF-88?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606903" y="1050925"/>
            <a:ext cx="10515600" cy="5006975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/>
              <a:t>Art. 31 – Contas Municipais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Art. 49 XIII – Congresso escolhe 2/3 do TCU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/>
              <a:t>Art. 52, III – “b” – Senado aprova Ministros do TCU indicados pelo Presidente da República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b="1" dirty="0" err="1"/>
              <a:t>Arts</a:t>
            </a:r>
            <a:r>
              <a:rPr lang="pt-BR" sz="2800" b="1" dirty="0"/>
              <a:t>. 70 a 75 – Da Fiscalização Contábil, Financeira e Orçamentária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/>
              <a:t>Art. 84 – Nomeação de Ministro é feito pelo Presidente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/>
              <a:t>Art. 96 – Competência dos Tribunais (judiciais) que deverão ser seguidas pelos Tribunais de Contas, no que couber.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Art. 102, I – Ministros do TCU são julgados criminalmente (crimes comuns e de responsabilidade) pelo STF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/>
              <a:t>Art. 105, I “a” – Conselheiros de TC são julgados criminalmente pelo STJ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Art. 130 – </a:t>
            </a:r>
            <a:r>
              <a:rPr lang="pt-BR" dirty="0"/>
              <a:t>MPC tem os mesmos direitos, vedações e investidura do MP</a:t>
            </a:r>
            <a:endParaRPr lang="pt-B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2800" dirty="0"/>
          </a:p>
        </p:txBody>
      </p:sp>
      <p:sp>
        <p:nvSpPr>
          <p:cNvPr id="8" name="Espaço Reservado para Imagem 7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8466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82392-F43B-4E17-953C-AD42E52B4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903" y="22225"/>
            <a:ext cx="9366039" cy="1325563"/>
          </a:xfrm>
        </p:spPr>
        <p:txBody>
          <a:bodyPr/>
          <a:lstStyle/>
          <a:p>
            <a:pPr algn="ctr"/>
            <a:r>
              <a:rPr lang="pt-BR" dirty="0"/>
              <a:t>CONTAS MUNICIPAIS – Art. 31 da CF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606903" y="1266826"/>
            <a:ext cx="10515600" cy="5006975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/>
              <a:t>- Tribunal de Contas emite o Parecer Prévio e Câmara julga as contas do Chefe do Poder Executivo (Prefeito)   - (§ 1º)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Parecer Prévio do TCE somente deixa de prevalecer caso seja rejeitado por dois terços dos membros da Câmara Municipal </a:t>
            </a:r>
            <a:r>
              <a:rPr lang="pt-BR" dirty="0"/>
              <a:t>(§ 2º)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Os demais responsáveis são julgados pelo Tribunal de Contas, não cabendo apreciação da Câmara Municipal.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/>
              <a:t>As Contas dos Municípios ficarão, durante sessenta dias, anualmente, à disposição de qualquer contribuinte para exame e apreciação (§ 3º).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/>
              <a:t>Não se pode mais criar Tribunais, Conselhos ou órgãos de Contas Municipais (§ 4º).</a:t>
            </a:r>
          </a:p>
          <a:p>
            <a:endParaRPr lang="pt-BR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2800" dirty="0"/>
          </a:p>
        </p:txBody>
      </p:sp>
      <p:sp>
        <p:nvSpPr>
          <p:cNvPr id="8" name="Espaço Reservado para Imagem 7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5857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82392-F43B-4E17-953C-AD42E52B4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903" y="22225"/>
            <a:ext cx="9366039" cy="1325563"/>
          </a:xfrm>
        </p:spPr>
        <p:txBody>
          <a:bodyPr/>
          <a:lstStyle/>
          <a:p>
            <a:pPr algn="ctr"/>
            <a:r>
              <a:rPr lang="pt-BR" dirty="0"/>
              <a:t>Art. 70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606903" y="1266826"/>
            <a:ext cx="10515600" cy="5006975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/>
              <a:t> Poder Legislativo, mediante o controle externo, tem e competência da fiscalização:</a:t>
            </a:r>
          </a:p>
          <a:p>
            <a:r>
              <a:rPr lang="pt-BR" dirty="0"/>
              <a:t>	Contábil, Financeira, Orçamentária, Operacional e Patrimonial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Quanto a: legalidade, legitimidade, economicidade, aplicação das subvenções e renúncia de receitas.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/>
              <a:t>Abrange: Administração Direta e Indireta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/>
              <a:t>O sistema de Controle Interno de cada poder também deverá exercer essa fiscalização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/>
              <a:t>Qualquer pessoa (pública ou privada, física ou jurídica) que tenha alguma relação com o dinheiro público deverá prestar contas. (art. 70 § único)</a:t>
            </a:r>
          </a:p>
        </p:txBody>
      </p:sp>
      <p:sp>
        <p:nvSpPr>
          <p:cNvPr id="8" name="Espaço Reservado para Imagem 7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032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82392-F43B-4E17-953C-AD42E52B4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903" y="22225"/>
            <a:ext cx="9366039" cy="1325563"/>
          </a:xfrm>
        </p:spPr>
        <p:txBody>
          <a:bodyPr/>
          <a:lstStyle/>
          <a:p>
            <a:pPr algn="ctr"/>
            <a:r>
              <a:rPr lang="pt-BR" dirty="0"/>
              <a:t>Art. 71 – Competências do Tribunal de Contas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606903" y="1050925"/>
            <a:ext cx="10515600" cy="5222876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I -  emitir parecer Prévio nas contas do chefe do Executivo, em até 60 dias do seu recebimento</a:t>
            </a:r>
          </a:p>
          <a:p>
            <a:r>
              <a:rPr lang="pt-BR" dirty="0"/>
              <a:t>II – julgar as contas dos administradores e demais responsáveis por dinheiros, bens e valores públicas da gestão pública como um todo, e as contas daqueles que derem causa a prejuízo ao poder público.</a:t>
            </a:r>
          </a:p>
          <a:p>
            <a:r>
              <a:rPr lang="pt-BR" dirty="0"/>
              <a:t>III – apreciar, para fins de registro, a legalidade dos atos de admissão de pessoal, exceto os cargos em comissão, bem como as concessões de aposentadorias, reformas e pensões, ressalvadas as melhorias posteriores que não alterem o fundamento legal do ato concessório.</a:t>
            </a:r>
          </a:p>
          <a:p>
            <a:r>
              <a:rPr lang="pt-BR" dirty="0"/>
              <a:t>IV – realizar, por iniciativa própria ou do Legislativo (inclusive de Comissão Técnica ou de Inquérito) inspeções e auditorias na administração dos poderes e órgãos.</a:t>
            </a:r>
          </a:p>
          <a:p>
            <a:r>
              <a:rPr lang="pt-BR" dirty="0"/>
              <a:t>V – fiscalizar contas nacionais de empresas supranacionais que a União participe.  (específica do TCU)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8" name="Espaço Reservado para Imagem 7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1623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82392-F43B-4E17-953C-AD42E52B4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903" y="22225"/>
            <a:ext cx="9366039" cy="1325563"/>
          </a:xfrm>
        </p:spPr>
        <p:txBody>
          <a:bodyPr/>
          <a:lstStyle/>
          <a:p>
            <a:pPr algn="ctr"/>
            <a:r>
              <a:rPr lang="pt-BR" dirty="0"/>
              <a:t>Art. 71 – Competências do Tribunal de Contas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606903" y="1050925"/>
            <a:ext cx="10515600" cy="5519739"/>
          </a:xfrm>
        </p:spPr>
        <p:txBody>
          <a:bodyPr>
            <a:normAutofit lnSpcReduction="10000"/>
          </a:bodyPr>
          <a:lstStyle/>
          <a:p>
            <a:r>
              <a:rPr lang="pt-BR" dirty="0"/>
              <a:t>VI - fiscalizar a aplicação de quaisquer recursos repassados pela União  mediante convênio, acordo, ajuste ou outros instrumentos congêneres, a Estado, ao Distrito Federal ou a Município;</a:t>
            </a:r>
          </a:p>
          <a:p>
            <a:r>
              <a:rPr lang="pt-BR" dirty="0"/>
              <a:t>VII – prestar informações ao Poder Legislativo, inclusive suas comissões, sobre fiscalizações e auditorias realizadas.</a:t>
            </a:r>
          </a:p>
          <a:p>
            <a:r>
              <a:rPr lang="pt-BR" dirty="0"/>
              <a:t>VIII – aplicar as sanções previstas em lei, dentre as quais multa proporcional ao dano causado ao erário</a:t>
            </a:r>
          </a:p>
          <a:p>
            <a:r>
              <a:rPr lang="pt-BR" dirty="0"/>
              <a:t>IX – assinar prazo para a adoção de providências necessárias ao exato cumprimento da lei</a:t>
            </a:r>
          </a:p>
          <a:p>
            <a:r>
              <a:rPr lang="pt-BR" dirty="0"/>
              <a:t>X – sustar, se não atendido, a execução do ato impugnado, comunicando a decisão ao Poder Legislativo</a:t>
            </a:r>
          </a:p>
          <a:p>
            <a:r>
              <a:rPr lang="pt-BR" dirty="0"/>
              <a:t>XI – representar ao Poder competente sobre irregularidades e abusos apurados</a:t>
            </a:r>
          </a:p>
          <a:p>
            <a:endParaRPr lang="pt-BR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8" name="Espaço Reservado para Imagem 7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3725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82392-F43B-4E17-953C-AD42E52B4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903" y="22225"/>
            <a:ext cx="9366039" cy="1325563"/>
          </a:xfrm>
        </p:spPr>
        <p:txBody>
          <a:bodyPr/>
          <a:lstStyle/>
          <a:p>
            <a:pPr algn="ctr"/>
            <a:r>
              <a:rPr lang="pt-BR" dirty="0"/>
              <a:t>Art. 71 – Competências do Tribunal de Contas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606903" y="1050925"/>
            <a:ext cx="10515600" cy="5519739"/>
          </a:xfrm>
        </p:spPr>
        <p:txBody>
          <a:bodyPr>
            <a:normAutofit/>
          </a:bodyPr>
          <a:lstStyle/>
          <a:p>
            <a:endParaRPr lang="pt-BR" dirty="0"/>
          </a:p>
          <a:p>
            <a:r>
              <a:rPr lang="pt-BR" dirty="0"/>
              <a:t>§ 1º No caso de contrato o ato de sustação será aplicado diretamente pelo Poder Legislativo que solicitará de imediato ao Poder Executivo as medidas cabíveis</a:t>
            </a:r>
          </a:p>
          <a:p>
            <a:r>
              <a:rPr lang="pt-BR" dirty="0"/>
              <a:t>§ 2º  Caso os Poderes Legislativo e Executivo em 90 dias não efetivar a medida de sustação, o Tribunal decidirá a respeito</a:t>
            </a:r>
          </a:p>
          <a:p>
            <a:r>
              <a:rPr lang="pt-BR" dirty="0"/>
              <a:t>§ 3º Decisão do Tribunal de Contas que resulte em multa ou débito terá eficácia de Título Executivo  (extrajudicial)</a:t>
            </a:r>
          </a:p>
          <a:p>
            <a:r>
              <a:rPr lang="pt-BR" dirty="0"/>
              <a:t>§4º O Tribunal encaminhará ao Poder Legislativo trimestral e anualmente, relatório de suas atividades.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8" name="Espaço Reservado para Imagem 7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28156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1735</Words>
  <Application>Microsoft Office PowerPoint</Application>
  <PresentationFormat>Widescreen</PresentationFormat>
  <Paragraphs>118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Arial</vt:lpstr>
      <vt:lpstr>Calibri</vt:lpstr>
      <vt:lpstr>Segoe UI</vt:lpstr>
      <vt:lpstr>Tema do Office</vt:lpstr>
      <vt:lpstr>professor: DOMINGOS AUGUSTO TAUFNER</vt:lpstr>
      <vt:lpstr>SUMÁRIO</vt:lpstr>
      <vt:lpstr>CONTEXTO HISTÓRICO</vt:lpstr>
      <vt:lpstr>ONDE ESTÁ O TC NA CF-88?</vt:lpstr>
      <vt:lpstr>CONTAS MUNICIPAIS – Art. 31 da CF</vt:lpstr>
      <vt:lpstr>Art. 70</vt:lpstr>
      <vt:lpstr>Art. 71 – Competências do Tribunal de Contas</vt:lpstr>
      <vt:lpstr>Art. 71 – Competências do Tribunal de Contas</vt:lpstr>
      <vt:lpstr>Art. 71 – Competências do Tribunal de Contas</vt:lpstr>
      <vt:lpstr>Art. 72 – Comissão Mista de Orçamento</vt:lpstr>
      <vt:lpstr>Art. 73 – § 1º - Requisitos para Ministro do TCU</vt:lpstr>
      <vt:lpstr>Art. 73 – § 2º Composição e Escolha</vt:lpstr>
      <vt:lpstr>Art. 73 – § 3º e § 4º</vt:lpstr>
      <vt:lpstr>Art. 74 – Controle Interno</vt:lpstr>
      <vt:lpstr>Art. 75 – Demais Tribunais de Contas</vt:lpstr>
      <vt:lpstr>Composição dos Tribunais de Contas</vt:lpstr>
      <vt:lpstr>Ministério Público de Contas (art. 130 da CF)</vt:lpstr>
      <vt:lpstr>  OBRIGADO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Suporte IDS</dc:creator>
  <cp:lastModifiedBy>Domingos Augusto Taufner</cp:lastModifiedBy>
  <cp:revision>66</cp:revision>
  <dcterms:created xsi:type="dcterms:W3CDTF">2021-06-22T15:24:59Z</dcterms:created>
  <dcterms:modified xsi:type="dcterms:W3CDTF">2024-11-04T18:20:08Z</dcterms:modified>
</cp:coreProperties>
</file>