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64" r:id="rId1"/>
  </p:sldMasterIdLst>
  <p:notesMasterIdLst>
    <p:notesMasterId r:id="rId35"/>
  </p:notesMasterIdLst>
  <p:handoutMasterIdLst>
    <p:handoutMasterId r:id="rId36"/>
  </p:handoutMasterIdLst>
  <p:sldIdLst>
    <p:sldId id="363" r:id="rId2"/>
    <p:sldId id="365" r:id="rId3"/>
    <p:sldId id="419" r:id="rId4"/>
    <p:sldId id="421" r:id="rId5"/>
    <p:sldId id="448" r:id="rId6"/>
    <p:sldId id="449" r:id="rId7"/>
    <p:sldId id="450" r:id="rId8"/>
    <p:sldId id="451" r:id="rId9"/>
    <p:sldId id="443" r:id="rId10"/>
    <p:sldId id="442" r:id="rId11"/>
    <p:sldId id="444" r:id="rId12"/>
    <p:sldId id="445" r:id="rId13"/>
    <p:sldId id="423" r:id="rId14"/>
    <p:sldId id="429" r:id="rId15"/>
    <p:sldId id="430" r:id="rId16"/>
    <p:sldId id="431" r:id="rId17"/>
    <p:sldId id="433" r:id="rId18"/>
    <p:sldId id="434" r:id="rId19"/>
    <p:sldId id="435" r:id="rId20"/>
    <p:sldId id="436" r:id="rId21"/>
    <p:sldId id="438" r:id="rId22"/>
    <p:sldId id="437" r:id="rId23"/>
    <p:sldId id="439" r:id="rId24"/>
    <p:sldId id="440" r:id="rId25"/>
    <p:sldId id="446" r:id="rId26"/>
    <p:sldId id="447" r:id="rId27"/>
    <p:sldId id="276" r:id="rId28"/>
    <p:sldId id="265" r:id="rId29"/>
    <p:sldId id="266" r:id="rId30"/>
    <p:sldId id="277" r:id="rId31"/>
    <p:sldId id="280" r:id="rId32"/>
    <p:sldId id="278" r:id="rId33"/>
    <p:sldId id="355" r:id="rId34"/>
  </p:sldIdLst>
  <p:sldSz cx="9144000" cy="6858000" type="screen4x3"/>
  <p:notesSz cx="6797675" cy="9928225"/>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5B9B"/>
    <a:srgbClr val="F9DA6B"/>
    <a:srgbClr val="195E9C"/>
    <a:srgbClr val="09E7E2"/>
    <a:srgbClr val="FBE9A7"/>
    <a:srgbClr val="185E9C"/>
    <a:srgbClr val="000000"/>
    <a:srgbClr val="ED7D31"/>
    <a:srgbClr val="EAA934"/>
    <a:srgbClr val="BDDC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E3A557-784F-4148-AF7F-01329B9982AF}" v="2" dt="2024-11-04T17:56:02.871"/>
  </p1510:revLst>
</p1510:revInfo>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édio 2 - Ênfas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143" autoAdjust="0"/>
    <p:restoredTop sz="96454" autoAdjust="0"/>
  </p:normalViewPr>
  <p:slideViewPr>
    <p:cSldViewPr snapToGrid="0">
      <p:cViewPr varScale="1">
        <p:scale>
          <a:sx n="59" d="100"/>
          <a:sy n="59" d="100"/>
        </p:scale>
        <p:origin x="1748" y="52"/>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70" d="100"/>
        <a:sy n="170" d="100"/>
      </p:scale>
      <p:origin x="0" y="-6384"/>
    </p:cViewPr>
  </p:sorterViewPr>
  <p:notesViewPr>
    <p:cSldViewPr snapToGrid="0" showGuides="1">
      <p:cViewPr varScale="1">
        <p:scale>
          <a:sx n="113" d="100"/>
          <a:sy n="113" d="100"/>
        </p:scale>
        <p:origin x="5248" y="19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mingos Augusto Taufner" userId="9c4d4e67-7ab3-42d0-b862-f9f81e7905ec" providerId="ADAL" clId="{5BE3A557-784F-4148-AF7F-01329B9982AF}"/>
    <pc:docChg chg="undo redo custSel addSld delSld modSld">
      <pc:chgData name="Domingos Augusto Taufner" userId="9c4d4e67-7ab3-42d0-b862-f9f81e7905ec" providerId="ADAL" clId="{5BE3A557-784F-4148-AF7F-01329B9982AF}" dt="2024-11-04T18:06:19.842" v="1156" actId="1076"/>
      <pc:docMkLst>
        <pc:docMk/>
      </pc:docMkLst>
      <pc:sldChg chg="addSp delSp modSp mod">
        <pc:chgData name="Domingos Augusto Taufner" userId="9c4d4e67-7ab3-42d0-b862-f9f81e7905ec" providerId="ADAL" clId="{5BE3A557-784F-4148-AF7F-01329B9982AF}" dt="2024-11-04T17:02:23.498" v="108" actId="1076"/>
        <pc:sldMkLst>
          <pc:docMk/>
          <pc:sldMk cId="2358587352" sldId="355"/>
        </pc:sldMkLst>
        <pc:spChg chg="del mod">
          <ac:chgData name="Domingos Augusto Taufner" userId="9c4d4e67-7ab3-42d0-b862-f9f81e7905ec" providerId="ADAL" clId="{5BE3A557-784F-4148-AF7F-01329B9982AF}" dt="2024-11-04T02:05:38.093" v="12"/>
          <ac:spMkLst>
            <pc:docMk/>
            <pc:sldMk cId="2358587352" sldId="355"/>
            <ac:spMk id="3" creationId="{29C5B81A-7C2D-E80C-5368-793B3320A416}"/>
          </ac:spMkLst>
        </pc:spChg>
        <pc:spChg chg="add del mod">
          <ac:chgData name="Domingos Augusto Taufner" userId="9c4d4e67-7ab3-42d0-b862-f9f81e7905ec" providerId="ADAL" clId="{5BE3A557-784F-4148-AF7F-01329B9982AF}" dt="2024-11-04T17:02:23.498" v="108" actId="1076"/>
          <ac:spMkLst>
            <pc:docMk/>
            <pc:sldMk cId="2358587352" sldId="355"/>
            <ac:spMk id="7" creationId="{14688E30-5825-3AD0-BB65-14122B43F0B6}"/>
          </ac:spMkLst>
        </pc:spChg>
        <pc:picChg chg="add mod">
          <ac:chgData name="Domingos Augusto Taufner" userId="9c4d4e67-7ab3-42d0-b862-f9f81e7905ec" providerId="ADAL" clId="{5BE3A557-784F-4148-AF7F-01329B9982AF}" dt="2024-11-04T16:58:45.754" v="82" actId="1076"/>
          <ac:picMkLst>
            <pc:docMk/>
            <pc:sldMk cId="2358587352" sldId="355"/>
            <ac:picMk id="5" creationId="{4A927026-1693-9548-6083-9DD8311E6CC4}"/>
          </ac:picMkLst>
        </pc:picChg>
        <pc:picChg chg="add del mod">
          <ac:chgData name="Domingos Augusto Taufner" userId="9c4d4e67-7ab3-42d0-b862-f9f81e7905ec" providerId="ADAL" clId="{5BE3A557-784F-4148-AF7F-01329B9982AF}" dt="2024-11-04T17:01:20.242" v="102" actId="22"/>
          <ac:picMkLst>
            <pc:docMk/>
            <pc:sldMk cId="2358587352" sldId="355"/>
            <ac:picMk id="9" creationId="{8B54E09E-3CF3-1026-7E62-C5A4C6A170B1}"/>
          </ac:picMkLst>
        </pc:picChg>
      </pc:sldChg>
      <pc:sldChg chg="addSp delSp modSp mod">
        <pc:chgData name="Domingos Augusto Taufner" userId="9c4d4e67-7ab3-42d0-b862-f9f81e7905ec" providerId="ADAL" clId="{5BE3A557-784F-4148-AF7F-01329B9982AF}" dt="2024-11-04T02:18:12.327" v="18" actId="1076"/>
        <pc:sldMkLst>
          <pc:docMk/>
          <pc:sldMk cId="2016923496" sldId="363"/>
        </pc:sldMkLst>
        <pc:picChg chg="add del mod">
          <ac:chgData name="Domingos Augusto Taufner" userId="9c4d4e67-7ab3-42d0-b862-f9f81e7905ec" providerId="ADAL" clId="{5BE3A557-784F-4148-AF7F-01329B9982AF}" dt="2024-11-04T02:17:24.623" v="16" actId="22"/>
          <ac:picMkLst>
            <pc:docMk/>
            <pc:sldMk cId="2016923496" sldId="363"/>
            <ac:picMk id="5" creationId="{CCA3C707-71A3-26BB-F7E7-3C05B22DD391}"/>
          </ac:picMkLst>
        </pc:picChg>
        <pc:picChg chg="add mod">
          <ac:chgData name="Domingos Augusto Taufner" userId="9c4d4e67-7ab3-42d0-b862-f9f81e7905ec" providerId="ADAL" clId="{5BE3A557-784F-4148-AF7F-01329B9982AF}" dt="2024-11-04T02:18:12.327" v="18" actId="1076"/>
          <ac:picMkLst>
            <pc:docMk/>
            <pc:sldMk cId="2016923496" sldId="363"/>
            <ac:picMk id="7" creationId="{FDFC2755-35FF-E5F8-8DC5-FCCE032422E9}"/>
          </ac:picMkLst>
        </pc:picChg>
      </pc:sldChg>
      <pc:sldChg chg="del">
        <pc:chgData name="Domingos Augusto Taufner" userId="9c4d4e67-7ab3-42d0-b862-f9f81e7905ec" providerId="ADAL" clId="{5BE3A557-784F-4148-AF7F-01329B9982AF}" dt="2024-11-04T02:02:34.390" v="0" actId="47"/>
        <pc:sldMkLst>
          <pc:docMk/>
          <pc:sldMk cId="1360573143" sldId="364"/>
        </pc:sldMkLst>
      </pc:sldChg>
      <pc:sldChg chg="modSp mod">
        <pc:chgData name="Domingos Augusto Taufner" userId="9c4d4e67-7ab3-42d0-b862-f9f81e7905ec" providerId="ADAL" clId="{5BE3A557-784F-4148-AF7F-01329B9982AF}" dt="2024-11-04T02:28:48.069" v="19" actId="20577"/>
        <pc:sldMkLst>
          <pc:docMk/>
          <pc:sldMk cId="3055266449" sldId="365"/>
        </pc:sldMkLst>
        <pc:spChg chg="mod">
          <ac:chgData name="Domingos Augusto Taufner" userId="9c4d4e67-7ab3-42d0-b862-f9f81e7905ec" providerId="ADAL" clId="{5BE3A557-784F-4148-AF7F-01329B9982AF}" dt="2024-11-04T02:28:48.069" v="19" actId="20577"/>
          <ac:spMkLst>
            <pc:docMk/>
            <pc:sldMk cId="3055266449" sldId="365"/>
            <ac:spMk id="2" creationId="{55006461-1D4D-A1B2-B400-D81D686E97AB}"/>
          </ac:spMkLst>
        </pc:spChg>
      </pc:sldChg>
      <pc:sldChg chg="del">
        <pc:chgData name="Domingos Augusto Taufner" userId="9c4d4e67-7ab3-42d0-b862-f9f81e7905ec" providerId="ADAL" clId="{5BE3A557-784F-4148-AF7F-01329B9982AF}" dt="2024-11-04T02:03:00.623" v="4" actId="47"/>
        <pc:sldMkLst>
          <pc:docMk/>
          <pc:sldMk cId="235255497" sldId="366"/>
        </pc:sldMkLst>
      </pc:sldChg>
      <pc:sldChg chg="del">
        <pc:chgData name="Domingos Augusto Taufner" userId="9c4d4e67-7ab3-42d0-b862-f9f81e7905ec" providerId="ADAL" clId="{5BE3A557-784F-4148-AF7F-01329B9982AF}" dt="2024-11-04T02:03:02.539" v="6" actId="47"/>
        <pc:sldMkLst>
          <pc:docMk/>
          <pc:sldMk cId="4292376100" sldId="367"/>
        </pc:sldMkLst>
      </pc:sldChg>
      <pc:sldChg chg="modSp mod">
        <pc:chgData name="Domingos Augusto Taufner" userId="9c4d4e67-7ab3-42d0-b862-f9f81e7905ec" providerId="ADAL" clId="{5BE3A557-784F-4148-AF7F-01329B9982AF}" dt="2024-11-04T18:06:01.666" v="1155" actId="1076"/>
        <pc:sldMkLst>
          <pc:docMk/>
          <pc:sldMk cId="952657989" sldId="419"/>
        </pc:sldMkLst>
        <pc:spChg chg="mod">
          <ac:chgData name="Domingos Augusto Taufner" userId="9c4d4e67-7ab3-42d0-b862-f9f81e7905ec" providerId="ADAL" clId="{5BE3A557-784F-4148-AF7F-01329B9982AF}" dt="2024-11-04T18:06:01.666" v="1155" actId="1076"/>
          <ac:spMkLst>
            <pc:docMk/>
            <pc:sldMk cId="952657989" sldId="419"/>
            <ac:spMk id="2" creationId="{1B522C02-DA68-D404-6D77-C082BB021F4E}"/>
          </ac:spMkLst>
        </pc:spChg>
        <pc:spChg chg="mod">
          <ac:chgData name="Domingos Augusto Taufner" userId="9c4d4e67-7ab3-42d0-b862-f9f81e7905ec" providerId="ADAL" clId="{5BE3A557-784F-4148-AF7F-01329B9982AF}" dt="2024-11-04T18:05:59.132" v="1154" actId="1076"/>
          <ac:spMkLst>
            <pc:docMk/>
            <pc:sldMk cId="952657989" sldId="419"/>
            <ac:spMk id="3" creationId="{DF2E42F9-F6CD-44B7-5CF1-6411C2AC527E}"/>
          </ac:spMkLst>
        </pc:spChg>
      </pc:sldChg>
      <pc:sldChg chg="modSp mod">
        <pc:chgData name="Domingos Augusto Taufner" userId="9c4d4e67-7ab3-42d0-b862-f9f81e7905ec" providerId="ADAL" clId="{5BE3A557-784F-4148-AF7F-01329B9982AF}" dt="2024-11-04T17:58:21.370" v="1088" actId="1076"/>
        <pc:sldMkLst>
          <pc:docMk/>
          <pc:sldMk cId="1975467231" sldId="421"/>
        </pc:sldMkLst>
        <pc:spChg chg="mod">
          <ac:chgData name="Domingos Augusto Taufner" userId="9c4d4e67-7ab3-42d0-b862-f9f81e7905ec" providerId="ADAL" clId="{5BE3A557-784F-4148-AF7F-01329B9982AF}" dt="2024-11-04T17:58:21.370" v="1088" actId="1076"/>
          <ac:spMkLst>
            <pc:docMk/>
            <pc:sldMk cId="1975467231" sldId="421"/>
            <ac:spMk id="2" creationId="{AF6534A6-ED63-BCF6-DE35-CDFD1215A766}"/>
          </ac:spMkLst>
        </pc:spChg>
        <pc:spChg chg="mod">
          <ac:chgData name="Domingos Augusto Taufner" userId="9c4d4e67-7ab3-42d0-b862-f9f81e7905ec" providerId="ADAL" clId="{5BE3A557-784F-4148-AF7F-01329B9982AF}" dt="2024-11-04T17:58:18.632" v="1087" actId="1076"/>
          <ac:spMkLst>
            <pc:docMk/>
            <pc:sldMk cId="1975467231" sldId="421"/>
            <ac:spMk id="3" creationId="{21001CC5-6867-6AB2-78F4-30B9644CC262}"/>
          </ac:spMkLst>
        </pc:spChg>
      </pc:sldChg>
      <pc:sldChg chg="del">
        <pc:chgData name="Domingos Augusto Taufner" userId="9c4d4e67-7ab3-42d0-b862-f9f81e7905ec" providerId="ADAL" clId="{5BE3A557-784F-4148-AF7F-01329B9982AF}" dt="2024-11-04T02:02:56.381" v="1" actId="47"/>
        <pc:sldMkLst>
          <pc:docMk/>
          <pc:sldMk cId="1683944595" sldId="424"/>
        </pc:sldMkLst>
      </pc:sldChg>
      <pc:sldChg chg="del">
        <pc:chgData name="Domingos Augusto Taufner" userId="9c4d4e67-7ab3-42d0-b862-f9f81e7905ec" providerId="ADAL" clId="{5BE3A557-784F-4148-AF7F-01329B9982AF}" dt="2024-11-04T02:02:58.681" v="2" actId="47"/>
        <pc:sldMkLst>
          <pc:docMk/>
          <pc:sldMk cId="2349732175" sldId="425"/>
        </pc:sldMkLst>
      </pc:sldChg>
      <pc:sldChg chg="del">
        <pc:chgData name="Domingos Augusto Taufner" userId="9c4d4e67-7ab3-42d0-b862-f9f81e7905ec" providerId="ADAL" clId="{5BE3A557-784F-4148-AF7F-01329B9982AF}" dt="2024-11-04T02:02:59.923" v="3" actId="47"/>
        <pc:sldMkLst>
          <pc:docMk/>
          <pc:sldMk cId="3873406272" sldId="426"/>
        </pc:sldMkLst>
      </pc:sldChg>
      <pc:sldChg chg="del">
        <pc:chgData name="Domingos Augusto Taufner" userId="9c4d4e67-7ab3-42d0-b862-f9f81e7905ec" providerId="ADAL" clId="{5BE3A557-784F-4148-AF7F-01329B9982AF}" dt="2024-11-04T02:03:01.542" v="5" actId="47"/>
        <pc:sldMkLst>
          <pc:docMk/>
          <pc:sldMk cId="3002746196" sldId="427"/>
        </pc:sldMkLst>
      </pc:sldChg>
      <pc:sldChg chg="del">
        <pc:chgData name="Domingos Augusto Taufner" userId="9c4d4e67-7ab3-42d0-b862-f9f81e7905ec" providerId="ADAL" clId="{5BE3A557-784F-4148-AF7F-01329B9982AF}" dt="2024-11-04T02:03:50.623" v="8" actId="47"/>
        <pc:sldMkLst>
          <pc:docMk/>
          <pc:sldMk cId="118303272" sldId="428"/>
        </pc:sldMkLst>
      </pc:sldChg>
      <pc:sldChg chg="del">
        <pc:chgData name="Domingos Augusto Taufner" userId="9c4d4e67-7ab3-42d0-b862-f9f81e7905ec" providerId="ADAL" clId="{5BE3A557-784F-4148-AF7F-01329B9982AF}" dt="2024-11-04T02:04:32.171" v="9" actId="47"/>
        <pc:sldMkLst>
          <pc:docMk/>
          <pc:sldMk cId="4179597313" sldId="432"/>
        </pc:sldMkLst>
      </pc:sldChg>
      <pc:sldChg chg="modSp mod">
        <pc:chgData name="Domingos Augusto Taufner" userId="9c4d4e67-7ab3-42d0-b862-f9f81e7905ec" providerId="ADAL" clId="{5BE3A557-784F-4148-AF7F-01329B9982AF}" dt="2024-11-04T16:57:00.303" v="65" actId="20577"/>
        <pc:sldMkLst>
          <pc:docMk/>
          <pc:sldMk cId="779267122" sldId="436"/>
        </pc:sldMkLst>
        <pc:spChg chg="mod">
          <ac:chgData name="Domingos Augusto Taufner" userId="9c4d4e67-7ab3-42d0-b862-f9f81e7905ec" providerId="ADAL" clId="{5BE3A557-784F-4148-AF7F-01329B9982AF}" dt="2024-11-04T16:57:00.303" v="65" actId="20577"/>
          <ac:spMkLst>
            <pc:docMk/>
            <pc:sldMk cId="779267122" sldId="436"/>
            <ac:spMk id="2" creationId="{DE7B67DB-0B01-9E8E-56C7-CA11F9FA2B55}"/>
          </ac:spMkLst>
        </pc:spChg>
      </pc:sldChg>
      <pc:sldChg chg="modSp mod">
        <pc:chgData name="Domingos Augusto Taufner" userId="9c4d4e67-7ab3-42d0-b862-f9f81e7905ec" providerId="ADAL" clId="{5BE3A557-784F-4148-AF7F-01329B9982AF}" dt="2024-11-04T16:48:34.687" v="64" actId="20577"/>
        <pc:sldMkLst>
          <pc:docMk/>
          <pc:sldMk cId="2660090845" sldId="437"/>
        </pc:sldMkLst>
        <pc:spChg chg="mod">
          <ac:chgData name="Domingos Augusto Taufner" userId="9c4d4e67-7ab3-42d0-b862-f9f81e7905ec" providerId="ADAL" clId="{5BE3A557-784F-4148-AF7F-01329B9982AF}" dt="2024-11-04T16:48:34.687" v="64" actId="20577"/>
          <ac:spMkLst>
            <pc:docMk/>
            <pc:sldMk cId="2660090845" sldId="437"/>
            <ac:spMk id="2" creationId="{A0274FFE-A359-879A-04E5-D1E9339677A9}"/>
          </ac:spMkLst>
        </pc:spChg>
      </pc:sldChg>
      <pc:sldChg chg="modSp mod">
        <pc:chgData name="Domingos Augusto Taufner" userId="9c4d4e67-7ab3-42d0-b862-f9f81e7905ec" providerId="ADAL" clId="{5BE3A557-784F-4148-AF7F-01329B9982AF}" dt="2024-11-04T16:57:16.819" v="78" actId="6549"/>
        <pc:sldMkLst>
          <pc:docMk/>
          <pc:sldMk cId="1647232536" sldId="438"/>
        </pc:sldMkLst>
        <pc:spChg chg="mod">
          <ac:chgData name="Domingos Augusto Taufner" userId="9c4d4e67-7ab3-42d0-b862-f9f81e7905ec" providerId="ADAL" clId="{5BE3A557-784F-4148-AF7F-01329B9982AF}" dt="2024-11-04T16:57:16.819" v="78" actId="6549"/>
          <ac:spMkLst>
            <pc:docMk/>
            <pc:sldMk cId="1647232536" sldId="438"/>
            <ac:spMk id="2" creationId="{DF871202-7CBB-D9A7-BF93-93F94F166C10}"/>
          </ac:spMkLst>
        </pc:spChg>
      </pc:sldChg>
      <pc:sldChg chg="delSp mod">
        <pc:chgData name="Domingos Augusto Taufner" userId="9c4d4e67-7ab3-42d0-b862-f9f81e7905ec" providerId="ADAL" clId="{5BE3A557-784F-4148-AF7F-01329B9982AF}" dt="2024-11-04T16:42:47.984" v="21" actId="478"/>
        <pc:sldMkLst>
          <pc:docMk/>
          <pc:sldMk cId="3061447950" sldId="445"/>
        </pc:sldMkLst>
        <pc:spChg chg="del">
          <ac:chgData name="Domingos Augusto Taufner" userId="9c4d4e67-7ab3-42d0-b862-f9f81e7905ec" providerId="ADAL" clId="{5BE3A557-784F-4148-AF7F-01329B9982AF}" dt="2024-11-04T16:42:45.211" v="20" actId="478"/>
          <ac:spMkLst>
            <pc:docMk/>
            <pc:sldMk cId="3061447950" sldId="445"/>
            <ac:spMk id="3" creationId="{ACBE3C7F-00AE-57F8-5280-B2A8B65C1346}"/>
          </ac:spMkLst>
        </pc:spChg>
        <pc:picChg chg="del">
          <ac:chgData name="Domingos Augusto Taufner" userId="9c4d4e67-7ab3-42d0-b862-f9f81e7905ec" providerId="ADAL" clId="{5BE3A557-784F-4148-AF7F-01329B9982AF}" dt="2024-11-04T16:42:47.984" v="21" actId="478"/>
          <ac:picMkLst>
            <pc:docMk/>
            <pc:sldMk cId="3061447950" sldId="445"/>
            <ac:picMk id="7" creationId="{4AC775C4-86E0-B956-ED51-C307C89E296C}"/>
          </ac:picMkLst>
        </pc:picChg>
      </pc:sldChg>
      <pc:sldChg chg="modSp mod">
        <pc:chgData name="Domingos Augusto Taufner" userId="9c4d4e67-7ab3-42d0-b862-f9f81e7905ec" providerId="ADAL" clId="{5BE3A557-784F-4148-AF7F-01329B9982AF}" dt="2024-11-04T16:43:19.486" v="38" actId="20577"/>
        <pc:sldMkLst>
          <pc:docMk/>
          <pc:sldMk cId="2921314394" sldId="447"/>
        </pc:sldMkLst>
        <pc:spChg chg="mod">
          <ac:chgData name="Domingos Augusto Taufner" userId="9c4d4e67-7ab3-42d0-b862-f9f81e7905ec" providerId="ADAL" clId="{5BE3A557-784F-4148-AF7F-01329B9982AF}" dt="2024-11-04T16:43:19.486" v="38" actId="20577"/>
          <ac:spMkLst>
            <pc:docMk/>
            <pc:sldMk cId="2921314394" sldId="447"/>
            <ac:spMk id="2" creationId="{E0301D1C-84DC-3653-17E6-DF9D1D52BFF7}"/>
          </ac:spMkLst>
        </pc:spChg>
      </pc:sldChg>
      <pc:sldChg chg="del">
        <pc:chgData name="Domingos Augusto Taufner" userId="9c4d4e67-7ab3-42d0-b862-f9f81e7905ec" providerId="ADAL" clId="{5BE3A557-784F-4148-AF7F-01329B9982AF}" dt="2024-11-04T02:03:38.444" v="7" actId="47"/>
        <pc:sldMkLst>
          <pc:docMk/>
          <pc:sldMk cId="1424654822" sldId="448"/>
        </pc:sldMkLst>
      </pc:sldChg>
      <pc:sldChg chg="modSp add mod">
        <pc:chgData name="Domingos Augusto Taufner" userId="9c4d4e67-7ab3-42d0-b862-f9f81e7905ec" providerId="ADAL" clId="{5BE3A557-784F-4148-AF7F-01329B9982AF}" dt="2024-11-04T18:06:19.842" v="1156" actId="1076"/>
        <pc:sldMkLst>
          <pc:docMk/>
          <pc:sldMk cId="3334162455" sldId="448"/>
        </pc:sldMkLst>
        <pc:spChg chg="mod">
          <ac:chgData name="Domingos Augusto Taufner" userId="9c4d4e67-7ab3-42d0-b862-f9f81e7905ec" providerId="ADAL" clId="{5BE3A557-784F-4148-AF7F-01329B9982AF}" dt="2024-11-04T18:06:19.842" v="1156" actId="1076"/>
          <ac:spMkLst>
            <pc:docMk/>
            <pc:sldMk cId="3334162455" sldId="448"/>
            <ac:spMk id="3" creationId="{0870196D-A9F8-0313-E0B4-93FEC9608C0D}"/>
          </ac:spMkLst>
        </pc:spChg>
      </pc:sldChg>
      <pc:sldChg chg="modSp add mod">
        <pc:chgData name="Domingos Augusto Taufner" userId="9c4d4e67-7ab3-42d0-b862-f9f81e7905ec" providerId="ADAL" clId="{5BE3A557-784F-4148-AF7F-01329B9982AF}" dt="2024-11-04T18:04:29.690" v="1111" actId="255"/>
        <pc:sldMkLst>
          <pc:docMk/>
          <pc:sldMk cId="2067515009" sldId="449"/>
        </pc:sldMkLst>
        <pc:spChg chg="mod">
          <ac:chgData name="Domingos Augusto Taufner" userId="9c4d4e67-7ab3-42d0-b862-f9f81e7905ec" providerId="ADAL" clId="{5BE3A557-784F-4148-AF7F-01329B9982AF}" dt="2024-11-04T17:50:18.954" v="730" actId="20577"/>
          <ac:spMkLst>
            <pc:docMk/>
            <pc:sldMk cId="2067515009" sldId="449"/>
            <ac:spMk id="2" creationId="{2195FF4C-74B1-FAF3-DA6F-0B48B3FF146B}"/>
          </ac:spMkLst>
        </pc:spChg>
        <pc:spChg chg="mod">
          <ac:chgData name="Domingos Augusto Taufner" userId="9c4d4e67-7ab3-42d0-b862-f9f81e7905ec" providerId="ADAL" clId="{5BE3A557-784F-4148-AF7F-01329B9982AF}" dt="2024-11-04T18:04:29.690" v="1111" actId="255"/>
          <ac:spMkLst>
            <pc:docMk/>
            <pc:sldMk cId="2067515009" sldId="449"/>
            <ac:spMk id="3" creationId="{9CE47888-0DD1-A423-F3B8-7E6088FEA1B5}"/>
          </ac:spMkLst>
        </pc:spChg>
      </pc:sldChg>
      <pc:sldChg chg="modSp add mod">
        <pc:chgData name="Domingos Augusto Taufner" userId="9c4d4e67-7ab3-42d0-b862-f9f81e7905ec" providerId="ADAL" clId="{5BE3A557-784F-4148-AF7F-01329B9982AF}" dt="2024-11-04T17:55:36.919" v="1008" actId="1076"/>
        <pc:sldMkLst>
          <pc:docMk/>
          <pc:sldMk cId="2408001538" sldId="450"/>
        </pc:sldMkLst>
        <pc:spChg chg="mod">
          <ac:chgData name="Domingos Augusto Taufner" userId="9c4d4e67-7ab3-42d0-b862-f9f81e7905ec" providerId="ADAL" clId="{5BE3A557-784F-4148-AF7F-01329B9982AF}" dt="2024-11-04T17:55:36.919" v="1008" actId="1076"/>
          <ac:spMkLst>
            <pc:docMk/>
            <pc:sldMk cId="2408001538" sldId="450"/>
            <ac:spMk id="2" creationId="{CB0B20FF-9610-21D0-F637-8957582601D2}"/>
          </ac:spMkLst>
        </pc:spChg>
        <pc:spChg chg="mod">
          <ac:chgData name="Domingos Augusto Taufner" userId="9c4d4e67-7ab3-42d0-b862-f9f81e7905ec" providerId="ADAL" clId="{5BE3A557-784F-4148-AF7F-01329B9982AF}" dt="2024-11-04T17:51:05.071" v="747" actId="6549"/>
          <ac:spMkLst>
            <pc:docMk/>
            <pc:sldMk cId="2408001538" sldId="450"/>
            <ac:spMk id="3" creationId="{2544EABD-BEE7-DACD-5F45-416610487DB3}"/>
          </ac:spMkLst>
        </pc:spChg>
      </pc:sldChg>
      <pc:sldChg chg="addSp delSp modSp add mod">
        <pc:chgData name="Domingos Augusto Taufner" userId="9c4d4e67-7ab3-42d0-b862-f9f81e7905ec" providerId="ADAL" clId="{5BE3A557-784F-4148-AF7F-01329B9982AF}" dt="2024-11-04T18:05:22.557" v="1153" actId="1076"/>
        <pc:sldMkLst>
          <pc:docMk/>
          <pc:sldMk cId="2259026860" sldId="451"/>
        </pc:sldMkLst>
        <pc:spChg chg="mod">
          <ac:chgData name="Domingos Augusto Taufner" userId="9c4d4e67-7ab3-42d0-b862-f9f81e7905ec" providerId="ADAL" clId="{5BE3A557-784F-4148-AF7F-01329B9982AF}" dt="2024-11-04T18:05:22.557" v="1153" actId="1076"/>
          <ac:spMkLst>
            <pc:docMk/>
            <pc:sldMk cId="2259026860" sldId="451"/>
            <ac:spMk id="2" creationId="{AEF34685-C4F3-F020-3BD0-97DBF2145960}"/>
          </ac:spMkLst>
        </pc:spChg>
        <pc:spChg chg="mod">
          <ac:chgData name="Domingos Augusto Taufner" userId="9c4d4e67-7ab3-42d0-b862-f9f81e7905ec" providerId="ADAL" clId="{5BE3A557-784F-4148-AF7F-01329B9982AF}" dt="2024-11-04T18:05:16.281" v="1152" actId="255"/>
          <ac:spMkLst>
            <pc:docMk/>
            <pc:sldMk cId="2259026860" sldId="451"/>
            <ac:spMk id="3" creationId="{7A8C3FC1-0DC5-7003-FB0A-97B2B669D55F}"/>
          </ac:spMkLst>
        </pc:spChg>
        <pc:picChg chg="add del">
          <ac:chgData name="Domingos Augusto Taufner" userId="9c4d4e67-7ab3-42d0-b862-f9f81e7905ec" providerId="ADAL" clId="{5BE3A557-784F-4148-AF7F-01329B9982AF}" dt="2024-11-04T18:04:08.121" v="1109" actId="22"/>
          <ac:picMkLst>
            <pc:docMk/>
            <pc:sldMk cId="2259026860" sldId="451"/>
            <ac:picMk id="5" creationId="{7DFD9C21-CE1F-1497-454D-8B53B5303ED4}"/>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5682AB0-B490-4D82-B607-946126F8723C}"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pt-BR"/>
        </a:p>
      </dgm:t>
    </dgm:pt>
    <dgm:pt modelId="{951B8C3D-C39C-46F6-BECD-93131197C680}">
      <dgm:prSet phldrT="[Texto]" custT="1"/>
      <dgm:spPr/>
      <dgm:t>
        <a:bodyPr/>
        <a:lstStyle/>
        <a:p>
          <a:r>
            <a:rPr lang="pt-BR" sz="1800" dirty="0"/>
            <a:t>Ceder ou usar bens móveis ou imóveis pertencentes à administração pública</a:t>
          </a:r>
        </a:p>
      </dgm:t>
    </dgm:pt>
    <dgm:pt modelId="{4BD5D07A-7919-42D6-BE29-A9DED371AA4A}" type="parTrans" cxnId="{AC682406-90FE-409B-932F-B25342908557}">
      <dgm:prSet/>
      <dgm:spPr/>
      <dgm:t>
        <a:bodyPr/>
        <a:lstStyle/>
        <a:p>
          <a:endParaRPr lang="pt-BR"/>
        </a:p>
      </dgm:t>
    </dgm:pt>
    <dgm:pt modelId="{08EEA1A7-0F7F-4C74-80F4-3BF8F7BF1CE7}" type="sibTrans" cxnId="{AC682406-90FE-409B-932F-B25342908557}">
      <dgm:prSet/>
      <dgm:spPr/>
      <dgm:t>
        <a:bodyPr/>
        <a:lstStyle/>
        <a:p>
          <a:endParaRPr lang="pt-BR"/>
        </a:p>
      </dgm:t>
    </dgm:pt>
    <dgm:pt modelId="{4888D897-3E17-4898-8A36-A5E3CFC74A26}">
      <dgm:prSet phldrT="[Texto]" custT="1"/>
      <dgm:spPr/>
      <dgm:t>
        <a:bodyPr/>
        <a:lstStyle/>
        <a:p>
          <a:r>
            <a:rPr lang="pt-BR" sz="1800" dirty="0"/>
            <a:t>Usar materiais ou serviços públicos que ultrapassem as previsões dos órgãos</a:t>
          </a:r>
        </a:p>
      </dgm:t>
    </dgm:pt>
    <dgm:pt modelId="{5F3FFD28-4597-41FA-BB70-9A43BD634FCA}" type="parTrans" cxnId="{32FD5941-A5B7-4516-A087-5FD5DFB9B038}">
      <dgm:prSet/>
      <dgm:spPr/>
      <dgm:t>
        <a:bodyPr/>
        <a:lstStyle/>
        <a:p>
          <a:endParaRPr lang="pt-BR"/>
        </a:p>
      </dgm:t>
    </dgm:pt>
    <dgm:pt modelId="{15F5278F-5177-4F81-A291-C6FD9768C20B}" type="sibTrans" cxnId="{32FD5941-A5B7-4516-A087-5FD5DFB9B038}">
      <dgm:prSet/>
      <dgm:spPr/>
      <dgm:t>
        <a:bodyPr/>
        <a:lstStyle/>
        <a:p>
          <a:endParaRPr lang="pt-BR"/>
        </a:p>
      </dgm:t>
    </dgm:pt>
    <dgm:pt modelId="{BE36C21D-C4C3-4F14-A4DF-FAA7A2FE06A7}">
      <dgm:prSet phldrT="[Texto]" custT="1"/>
      <dgm:spPr/>
      <dgm:t>
        <a:bodyPr/>
        <a:lstStyle/>
        <a:p>
          <a:r>
            <a:rPr lang="pt-BR" sz="1800" dirty="0"/>
            <a:t>Ceder ou usar serviço de servidor ou de empregado público para comitê de campanha</a:t>
          </a:r>
        </a:p>
      </dgm:t>
    </dgm:pt>
    <dgm:pt modelId="{6D547391-7D37-42B1-BE1C-5CCFDEB0C8FB}" type="parTrans" cxnId="{91BDA777-F8A2-437D-A836-9328F635C020}">
      <dgm:prSet/>
      <dgm:spPr/>
      <dgm:t>
        <a:bodyPr/>
        <a:lstStyle/>
        <a:p>
          <a:endParaRPr lang="pt-BR"/>
        </a:p>
      </dgm:t>
    </dgm:pt>
    <dgm:pt modelId="{EEF63C3E-858A-4F19-888A-5CCB1347BA3B}" type="sibTrans" cxnId="{91BDA777-F8A2-437D-A836-9328F635C020}">
      <dgm:prSet/>
      <dgm:spPr/>
      <dgm:t>
        <a:bodyPr/>
        <a:lstStyle/>
        <a:p>
          <a:endParaRPr lang="pt-BR"/>
        </a:p>
      </dgm:t>
    </dgm:pt>
    <dgm:pt modelId="{988584B7-F279-47AB-A218-B07E2865DA96}">
      <dgm:prSet phldrT="[Texto]" custT="1"/>
      <dgm:spPr/>
      <dgm:t>
        <a:bodyPr/>
        <a:lstStyle/>
        <a:p>
          <a:r>
            <a:rPr lang="pt-BR" sz="1800" dirty="0"/>
            <a:t>Fazer uso promocional da distribuição gratuita de bens e serviços de caráter social, custeados pelo poder público</a:t>
          </a:r>
        </a:p>
      </dgm:t>
    </dgm:pt>
    <dgm:pt modelId="{1915C7B2-E373-4AC6-B1BD-2C36D00081AE}" type="parTrans" cxnId="{5CB87C84-381E-47C8-B2DB-8236EC885F3B}">
      <dgm:prSet/>
      <dgm:spPr/>
      <dgm:t>
        <a:bodyPr/>
        <a:lstStyle/>
        <a:p>
          <a:endParaRPr lang="pt-BR"/>
        </a:p>
      </dgm:t>
    </dgm:pt>
    <dgm:pt modelId="{E00B38DA-DE79-438F-8B85-5030CF86F13B}" type="sibTrans" cxnId="{5CB87C84-381E-47C8-B2DB-8236EC885F3B}">
      <dgm:prSet/>
      <dgm:spPr/>
      <dgm:t>
        <a:bodyPr/>
        <a:lstStyle/>
        <a:p>
          <a:endParaRPr lang="pt-BR"/>
        </a:p>
      </dgm:t>
    </dgm:pt>
    <dgm:pt modelId="{32AC92E7-FAA6-4FC5-8364-56F3AF3A3AF0}">
      <dgm:prSet phldrT="[Texto]" custT="1"/>
      <dgm:spPr/>
      <dgm:t>
        <a:bodyPr/>
        <a:lstStyle/>
        <a:p>
          <a:r>
            <a:rPr lang="pt-BR" sz="1800" dirty="0"/>
            <a:t>Distribuir gratuitamente bens, valores ou benefícios por parte da administração pública – exceto em casos de calamidade pública, emergência ou autorizado em lei</a:t>
          </a:r>
        </a:p>
      </dgm:t>
    </dgm:pt>
    <dgm:pt modelId="{A5B53FA0-D599-4FF8-A0A0-AC71C669EC84}" type="parTrans" cxnId="{5B0052F0-477A-4B55-BC27-D156A52C9709}">
      <dgm:prSet/>
      <dgm:spPr/>
      <dgm:t>
        <a:bodyPr/>
        <a:lstStyle/>
        <a:p>
          <a:endParaRPr lang="pt-BR"/>
        </a:p>
      </dgm:t>
    </dgm:pt>
    <dgm:pt modelId="{AEFA0689-A0E9-49C3-9113-3F017438614A}" type="sibTrans" cxnId="{5B0052F0-477A-4B55-BC27-D156A52C9709}">
      <dgm:prSet/>
      <dgm:spPr/>
      <dgm:t>
        <a:bodyPr/>
        <a:lstStyle/>
        <a:p>
          <a:endParaRPr lang="pt-BR"/>
        </a:p>
      </dgm:t>
    </dgm:pt>
    <dgm:pt modelId="{8457CA67-B760-43E3-90D0-39D4DEC35342}" type="pres">
      <dgm:prSet presAssocID="{A5682AB0-B490-4D82-B607-946126F8723C}" presName="linear" presStyleCnt="0">
        <dgm:presLayoutVars>
          <dgm:dir/>
          <dgm:animLvl val="lvl"/>
          <dgm:resizeHandles val="exact"/>
        </dgm:presLayoutVars>
      </dgm:prSet>
      <dgm:spPr/>
    </dgm:pt>
    <dgm:pt modelId="{FA914561-9EB4-415F-976C-BB5BB14896D0}" type="pres">
      <dgm:prSet presAssocID="{951B8C3D-C39C-46F6-BECD-93131197C680}" presName="parentLin" presStyleCnt="0"/>
      <dgm:spPr/>
    </dgm:pt>
    <dgm:pt modelId="{772BA653-9066-4E88-8CDC-4196ED0DA67C}" type="pres">
      <dgm:prSet presAssocID="{951B8C3D-C39C-46F6-BECD-93131197C680}" presName="parentLeftMargin" presStyleLbl="node1" presStyleIdx="0" presStyleCnt="5"/>
      <dgm:spPr/>
    </dgm:pt>
    <dgm:pt modelId="{FC8B9C4B-FF0F-4D75-A64E-5273EA474EE6}" type="pres">
      <dgm:prSet presAssocID="{951B8C3D-C39C-46F6-BECD-93131197C680}" presName="parentText" presStyleLbl="node1" presStyleIdx="0" presStyleCnt="5" custScaleX="166993" custLinFactNeighborX="3762" custLinFactNeighborY="-665">
        <dgm:presLayoutVars>
          <dgm:chMax val="0"/>
          <dgm:bulletEnabled val="1"/>
        </dgm:presLayoutVars>
      </dgm:prSet>
      <dgm:spPr/>
    </dgm:pt>
    <dgm:pt modelId="{2E8B75B7-A53D-49F1-A482-7FB0578123A3}" type="pres">
      <dgm:prSet presAssocID="{951B8C3D-C39C-46F6-BECD-93131197C680}" presName="negativeSpace" presStyleCnt="0"/>
      <dgm:spPr/>
    </dgm:pt>
    <dgm:pt modelId="{EA3C2601-3E02-4004-AE3D-1DD5F1A28259}" type="pres">
      <dgm:prSet presAssocID="{951B8C3D-C39C-46F6-BECD-93131197C680}" presName="childText" presStyleLbl="conFgAcc1" presStyleIdx="0" presStyleCnt="5">
        <dgm:presLayoutVars>
          <dgm:bulletEnabled val="1"/>
        </dgm:presLayoutVars>
      </dgm:prSet>
      <dgm:spPr/>
    </dgm:pt>
    <dgm:pt modelId="{5B3669CA-A2A9-4A35-A87B-6A686A3478EC}" type="pres">
      <dgm:prSet presAssocID="{08EEA1A7-0F7F-4C74-80F4-3BF8F7BF1CE7}" presName="spaceBetweenRectangles" presStyleCnt="0"/>
      <dgm:spPr/>
    </dgm:pt>
    <dgm:pt modelId="{E50B9739-CDF6-4FA0-A786-9A3427D94AF2}" type="pres">
      <dgm:prSet presAssocID="{4888D897-3E17-4898-8A36-A5E3CFC74A26}" presName="parentLin" presStyleCnt="0"/>
      <dgm:spPr/>
    </dgm:pt>
    <dgm:pt modelId="{A313EF7A-759F-4708-8984-DBCD06116544}" type="pres">
      <dgm:prSet presAssocID="{4888D897-3E17-4898-8A36-A5E3CFC74A26}" presName="parentLeftMargin" presStyleLbl="node1" presStyleIdx="0" presStyleCnt="5"/>
      <dgm:spPr/>
    </dgm:pt>
    <dgm:pt modelId="{C170C0D9-3A57-4BF5-905B-BD7ADFF4BE69}" type="pres">
      <dgm:prSet presAssocID="{4888D897-3E17-4898-8A36-A5E3CFC74A26}" presName="parentText" presStyleLbl="node1" presStyleIdx="1" presStyleCnt="5" custScaleX="166993" custLinFactNeighborX="3762" custLinFactNeighborY="-665">
        <dgm:presLayoutVars>
          <dgm:chMax val="0"/>
          <dgm:bulletEnabled val="1"/>
        </dgm:presLayoutVars>
      </dgm:prSet>
      <dgm:spPr/>
    </dgm:pt>
    <dgm:pt modelId="{E4315193-986A-4599-A14A-1423B779554F}" type="pres">
      <dgm:prSet presAssocID="{4888D897-3E17-4898-8A36-A5E3CFC74A26}" presName="negativeSpace" presStyleCnt="0"/>
      <dgm:spPr/>
    </dgm:pt>
    <dgm:pt modelId="{B3426459-B223-440D-AECE-98442CBA376A}" type="pres">
      <dgm:prSet presAssocID="{4888D897-3E17-4898-8A36-A5E3CFC74A26}" presName="childText" presStyleLbl="conFgAcc1" presStyleIdx="1" presStyleCnt="5">
        <dgm:presLayoutVars>
          <dgm:bulletEnabled val="1"/>
        </dgm:presLayoutVars>
      </dgm:prSet>
      <dgm:spPr/>
    </dgm:pt>
    <dgm:pt modelId="{B7A11503-8A3B-4075-8291-30C37539AF97}" type="pres">
      <dgm:prSet presAssocID="{15F5278F-5177-4F81-A291-C6FD9768C20B}" presName="spaceBetweenRectangles" presStyleCnt="0"/>
      <dgm:spPr/>
    </dgm:pt>
    <dgm:pt modelId="{A3C6A15A-504D-46CC-8F34-AF6568165985}" type="pres">
      <dgm:prSet presAssocID="{BE36C21D-C4C3-4F14-A4DF-FAA7A2FE06A7}" presName="parentLin" presStyleCnt="0"/>
      <dgm:spPr/>
    </dgm:pt>
    <dgm:pt modelId="{ED835044-5E60-4FDC-88E7-A8933B37FAE5}" type="pres">
      <dgm:prSet presAssocID="{BE36C21D-C4C3-4F14-A4DF-FAA7A2FE06A7}" presName="parentLeftMargin" presStyleLbl="node1" presStyleIdx="1" presStyleCnt="5"/>
      <dgm:spPr/>
    </dgm:pt>
    <dgm:pt modelId="{0ECB8828-3A34-4932-A399-23A00C0BFC11}" type="pres">
      <dgm:prSet presAssocID="{BE36C21D-C4C3-4F14-A4DF-FAA7A2FE06A7}" presName="parentText" presStyleLbl="node1" presStyleIdx="2" presStyleCnt="5" custScaleX="166993" custScaleY="168388" custLinFactNeighborX="3762" custLinFactNeighborY="-665">
        <dgm:presLayoutVars>
          <dgm:chMax val="0"/>
          <dgm:bulletEnabled val="1"/>
        </dgm:presLayoutVars>
      </dgm:prSet>
      <dgm:spPr/>
    </dgm:pt>
    <dgm:pt modelId="{302159D5-DDCB-42DB-87CC-BEC3F19C4842}" type="pres">
      <dgm:prSet presAssocID="{BE36C21D-C4C3-4F14-A4DF-FAA7A2FE06A7}" presName="negativeSpace" presStyleCnt="0"/>
      <dgm:spPr/>
    </dgm:pt>
    <dgm:pt modelId="{66CD509A-C9AC-4130-8D30-F49502BC1B4A}" type="pres">
      <dgm:prSet presAssocID="{BE36C21D-C4C3-4F14-A4DF-FAA7A2FE06A7}" presName="childText" presStyleLbl="conFgAcc1" presStyleIdx="2" presStyleCnt="5">
        <dgm:presLayoutVars>
          <dgm:bulletEnabled val="1"/>
        </dgm:presLayoutVars>
      </dgm:prSet>
      <dgm:spPr/>
    </dgm:pt>
    <dgm:pt modelId="{C19D9BC3-DF5F-41A4-AE0D-3237992038C8}" type="pres">
      <dgm:prSet presAssocID="{EEF63C3E-858A-4F19-888A-5CCB1347BA3B}" presName="spaceBetweenRectangles" presStyleCnt="0"/>
      <dgm:spPr/>
    </dgm:pt>
    <dgm:pt modelId="{16493942-AF87-430F-A6C1-6D0D2FC2F1EE}" type="pres">
      <dgm:prSet presAssocID="{988584B7-F279-47AB-A218-B07E2865DA96}" presName="parentLin" presStyleCnt="0"/>
      <dgm:spPr/>
    </dgm:pt>
    <dgm:pt modelId="{CA33041B-10EB-4FB7-AA6A-BE5C8ACE16CF}" type="pres">
      <dgm:prSet presAssocID="{988584B7-F279-47AB-A218-B07E2865DA96}" presName="parentLeftMargin" presStyleLbl="node1" presStyleIdx="2" presStyleCnt="5"/>
      <dgm:spPr/>
    </dgm:pt>
    <dgm:pt modelId="{0E060247-F6C7-411A-9AB6-56D4D128C8A9}" type="pres">
      <dgm:prSet presAssocID="{988584B7-F279-47AB-A218-B07E2865DA96}" presName="parentText" presStyleLbl="node1" presStyleIdx="3" presStyleCnt="5" custScaleX="166993" custScaleY="186354" custLinFactNeighborX="3762" custLinFactNeighborY="-665">
        <dgm:presLayoutVars>
          <dgm:chMax val="0"/>
          <dgm:bulletEnabled val="1"/>
        </dgm:presLayoutVars>
      </dgm:prSet>
      <dgm:spPr/>
    </dgm:pt>
    <dgm:pt modelId="{2F55DA35-D3AF-40B8-9AE4-422B53B72E2E}" type="pres">
      <dgm:prSet presAssocID="{988584B7-F279-47AB-A218-B07E2865DA96}" presName="negativeSpace" presStyleCnt="0"/>
      <dgm:spPr/>
    </dgm:pt>
    <dgm:pt modelId="{79559FB9-1839-417D-86FF-F1B1CC992C64}" type="pres">
      <dgm:prSet presAssocID="{988584B7-F279-47AB-A218-B07E2865DA96}" presName="childText" presStyleLbl="conFgAcc1" presStyleIdx="3" presStyleCnt="5">
        <dgm:presLayoutVars>
          <dgm:bulletEnabled val="1"/>
        </dgm:presLayoutVars>
      </dgm:prSet>
      <dgm:spPr/>
    </dgm:pt>
    <dgm:pt modelId="{B51E22F8-AB24-4FB2-9562-35F16756CA64}" type="pres">
      <dgm:prSet presAssocID="{E00B38DA-DE79-438F-8B85-5030CF86F13B}" presName="spaceBetweenRectangles" presStyleCnt="0"/>
      <dgm:spPr/>
    </dgm:pt>
    <dgm:pt modelId="{1BAF79C2-D274-482A-88DB-93840D12777D}" type="pres">
      <dgm:prSet presAssocID="{32AC92E7-FAA6-4FC5-8364-56F3AF3A3AF0}" presName="parentLin" presStyleCnt="0"/>
      <dgm:spPr/>
    </dgm:pt>
    <dgm:pt modelId="{14F3C9F8-14FE-436B-8484-EAAC423F9EDA}" type="pres">
      <dgm:prSet presAssocID="{32AC92E7-FAA6-4FC5-8364-56F3AF3A3AF0}" presName="parentLeftMargin" presStyleLbl="node1" presStyleIdx="3" presStyleCnt="5"/>
      <dgm:spPr/>
    </dgm:pt>
    <dgm:pt modelId="{AAC15F3B-AE88-4A47-91CF-78739E05800E}" type="pres">
      <dgm:prSet presAssocID="{32AC92E7-FAA6-4FC5-8364-56F3AF3A3AF0}" presName="parentText" presStyleLbl="node1" presStyleIdx="4" presStyleCnt="5" custScaleX="166993" custScaleY="167221" custLinFactNeighborX="3762" custLinFactNeighborY="-665">
        <dgm:presLayoutVars>
          <dgm:chMax val="0"/>
          <dgm:bulletEnabled val="1"/>
        </dgm:presLayoutVars>
      </dgm:prSet>
      <dgm:spPr/>
    </dgm:pt>
    <dgm:pt modelId="{D38523C5-5DAF-4F1B-A40E-2D34ABA16D61}" type="pres">
      <dgm:prSet presAssocID="{32AC92E7-FAA6-4FC5-8364-56F3AF3A3AF0}" presName="negativeSpace" presStyleCnt="0"/>
      <dgm:spPr/>
    </dgm:pt>
    <dgm:pt modelId="{3DBECB43-BBB7-4EF2-B9A4-52013E471512}" type="pres">
      <dgm:prSet presAssocID="{32AC92E7-FAA6-4FC5-8364-56F3AF3A3AF0}" presName="childText" presStyleLbl="conFgAcc1" presStyleIdx="4" presStyleCnt="5">
        <dgm:presLayoutVars>
          <dgm:bulletEnabled val="1"/>
        </dgm:presLayoutVars>
      </dgm:prSet>
      <dgm:spPr/>
    </dgm:pt>
  </dgm:ptLst>
  <dgm:cxnLst>
    <dgm:cxn modelId="{AC682406-90FE-409B-932F-B25342908557}" srcId="{A5682AB0-B490-4D82-B607-946126F8723C}" destId="{951B8C3D-C39C-46F6-BECD-93131197C680}" srcOrd="0" destOrd="0" parTransId="{4BD5D07A-7919-42D6-BE29-A9DED371AA4A}" sibTransId="{08EEA1A7-0F7F-4C74-80F4-3BF8F7BF1CE7}"/>
    <dgm:cxn modelId="{3F0B1F2C-8025-49BB-8E0F-C721DB6609BB}" type="presOf" srcId="{32AC92E7-FAA6-4FC5-8364-56F3AF3A3AF0}" destId="{AAC15F3B-AE88-4A47-91CF-78739E05800E}" srcOrd="1" destOrd="0" presId="urn:microsoft.com/office/officeart/2005/8/layout/list1"/>
    <dgm:cxn modelId="{32FD5941-A5B7-4516-A087-5FD5DFB9B038}" srcId="{A5682AB0-B490-4D82-B607-946126F8723C}" destId="{4888D897-3E17-4898-8A36-A5E3CFC74A26}" srcOrd="1" destOrd="0" parTransId="{5F3FFD28-4597-41FA-BB70-9A43BD634FCA}" sibTransId="{15F5278F-5177-4F81-A291-C6FD9768C20B}"/>
    <dgm:cxn modelId="{AE36B845-0F4D-4304-BE14-9D3787375401}" type="presOf" srcId="{4888D897-3E17-4898-8A36-A5E3CFC74A26}" destId="{C170C0D9-3A57-4BF5-905B-BD7ADFF4BE69}" srcOrd="1" destOrd="0" presId="urn:microsoft.com/office/officeart/2005/8/layout/list1"/>
    <dgm:cxn modelId="{475ABE49-FFEA-414F-BBA3-7BA504F87E47}" type="presOf" srcId="{4888D897-3E17-4898-8A36-A5E3CFC74A26}" destId="{A313EF7A-759F-4708-8984-DBCD06116544}" srcOrd="0" destOrd="0" presId="urn:microsoft.com/office/officeart/2005/8/layout/list1"/>
    <dgm:cxn modelId="{5E9DFD52-262E-41F2-8DC3-63EF30F3B692}" type="presOf" srcId="{A5682AB0-B490-4D82-B607-946126F8723C}" destId="{8457CA67-B760-43E3-90D0-39D4DEC35342}" srcOrd="0" destOrd="0" presId="urn:microsoft.com/office/officeart/2005/8/layout/list1"/>
    <dgm:cxn modelId="{91BDA777-F8A2-437D-A836-9328F635C020}" srcId="{A5682AB0-B490-4D82-B607-946126F8723C}" destId="{BE36C21D-C4C3-4F14-A4DF-FAA7A2FE06A7}" srcOrd="2" destOrd="0" parTransId="{6D547391-7D37-42B1-BE1C-5CCFDEB0C8FB}" sibTransId="{EEF63C3E-858A-4F19-888A-5CCB1347BA3B}"/>
    <dgm:cxn modelId="{5CB87C84-381E-47C8-B2DB-8236EC885F3B}" srcId="{A5682AB0-B490-4D82-B607-946126F8723C}" destId="{988584B7-F279-47AB-A218-B07E2865DA96}" srcOrd="3" destOrd="0" parTransId="{1915C7B2-E373-4AC6-B1BD-2C36D00081AE}" sibTransId="{E00B38DA-DE79-438F-8B85-5030CF86F13B}"/>
    <dgm:cxn modelId="{78A2F8AC-9770-4742-9BEE-2E1CDBED4FBE}" type="presOf" srcId="{988584B7-F279-47AB-A218-B07E2865DA96}" destId="{0E060247-F6C7-411A-9AB6-56D4D128C8A9}" srcOrd="1" destOrd="0" presId="urn:microsoft.com/office/officeart/2005/8/layout/list1"/>
    <dgm:cxn modelId="{1369CDC0-E47D-47F8-93BA-D5FDA2098EC0}" type="presOf" srcId="{951B8C3D-C39C-46F6-BECD-93131197C680}" destId="{FC8B9C4B-FF0F-4D75-A64E-5273EA474EE6}" srcOrd="1" destOrd="0" presId="urn:microsoft.com/office/officeart/2005/8/layout/list1"/>
    <dgm:cxn modelId="{A9C2AACF-A950-4595-AE13-27A2D2E0D121}" type="presOf" srcId="{988584B7-F279-47AB-A218-B07E2865DA96}" destId="{CA33041B-10EB-4FB7-AA6A-BE5C8ACE16CF}" srcOrd="0" destOrd="0" presId="urn:microsoft.com/office/officeart/2005/8/layout/list1"/>
    <dgm:cxn modelId="{7FECE4D9-5BC7-4E7A-8296-1E6136E38A16}" type="presOf" srcId="{BE36C21D-C4C3-4F14-A4DF-FAA7A2FE06A7}" destId="{ED835044-5E60-4FDC-88E7-A8933B37FAE5}" srcOrd="0" destOrd="0" presId="urn:microsoft.com/office/officeart/2005/8/layout/list1"/>
    <dgm:cxn modelId="{7DCDA5E5-2AC4-4F15-8AF7-60A03F89F707}" type="presOf" srcId="{951B8C3D-C39C-46F6-BECD-93131197C680}" destId="{772BA653-9066-4E88-8CDC-4196ED0DA67C}" srcOrd="0" destOrd="0" presId="urn:microsoft.com/office/officeart/2005/8/layout/list1"/>
    <dgm:cxn modelId="{5B0052F0-477A-4B55-BC27-D156A52C9709}" srcId="{A5682AB0-B490-4D82-B607-946126F8723C}" destId="{32AC92E7-FAA6-4FC5-8364-56F3AF3A3AF0}" srcOrd="4" destOrd="0" parTransId="{A5B53FA0-D599-4FF8-A0A0-AC71C669EC84}" sibTransId="{AEFA0689-A0E9-49C3-9113-3F017438614A}"/>
    <dgm:cxn modelId="{496FDFF5-C7A1-43AA-BB7A-B952C5621901}" type="presOf" srcId="{32AC92E7-FAA6-4FC5-8364-56F3AF3A3AF0}" destId="{14F3C9F8-14FE-436B-8484-EAAC423F9EDA}" srcOrd="0" destOrd="0" presId="urn:microsoft.com/office/officeart/2005/8/layout/list1"/>
    <dgm:cxn modelId="{4F301AFE-EAB6-46E7-9B8D-D1F8BD02900E}" type="presOf" srcId="{BE36C21D-C4C3-4F14-A4DF-FAA7A2FE06A7}" destId="{0ECB8828-3A34-4932-A399-23A00C0BFC11}" srcOrd="1" destOrd="0" presId="urn:microsoft.com/office/officeart/2005/8/layout/list1"/>
    <dgm:cxn modelId="{C3A8C213-ADDD-45D0-AC98-01319C89514D}" type="presParOf" srcId="{8457CA67-B760-43E3-90D0-39D4DEC35342}" destId="{FA914561-9EB4-415F-976C-BB5BB14896D0}" srcOrd="0" destOrd="0" presId="urn:microsoft.com/office/officeart/2005/8/layout/list1"/>
    <dgm:cxn modelId="{FDB71C54-0B28-48F3-A9DF-85A313E47E25}" type="presParOf" srcId="{FA914561-9EB4-415F-976C-BB5BB14896D0}" destId="{772BA653-9066-4E88-8CDC-4196ED0DA67C}" srcOrd="0" destOrd="0" presId="urn:microsoft.com/office/officeart/2005/8/layout/list1"/>
    <dgm:cxn modelId="{842AEA12-A79E-4707-81AD-5DBFA0D8DB04}" type="presParOf" srcId="{FA914561-9EB4-415F-976C-BB5BB14896D0}" destId="{FC8B9C4B-FF0F-4D75-A64E-5273EA474EE6}" srcOrd="1" destOrd="0" presId="urn:microsoft.com/office/officeart/2005/8/layout/list1"/>
    <dgm:cxn modelId="{4EC68ED5-8CFB-424C-AB83-C4D56DF7B3CB}" type="presParOf" srcId="{8457CA67-B760-43E3-90D0-39D4DEC35342}" destId="{2E8B75B7-A53D-49F1-A482-7FB0578123A3}" srcOrd="1" destOrd="0" presId="urn:microsoft.com/office/officeart/2005/8/layout/list1"/>
    <dgm:cxn modelId="{2B0664DE-6580-4360-AD2C-452A91776E3E}" type="presParOf" srcId="{8457CA67-B760-43E3-90D0-39D4DEC35342}" destId="{EA3C2601-3E02-4004-AE3D-1DD5F1A28259}" srcOrd="2" destOrd="0" presId="urn:microsoft.com/office/officeart/2005/8/layout/list1"/>
    <dgm:cxn modelId="{CAB3B72A-092C-434F-B685-C4EC15D3C823}" type="presParOf" srcId="{8457CA67-B760-43E3-90D0-39D4DEC35342}" destId="{5B3669CA-A2A9-4A35-A87B-6A686A3478EC}" srcOrd="3" destOrd="0" presId="urn:microsoft.com/office/officeart/2005/8/layout/list1"/>
    <dgm:cxn modelId="{3199A520-170B-483B-895A-C22BD4D9C4E7}" type="presParOf" srcId="{8457CA67-B760-43E3-90D0-39D4DEC35342}" destId="{E50B9739-CDF6-4FA0-A786-9A3427D94AF2}" srcOrd="4" destOrd="0" presId="urn:microsoft.com/office/officeart/2005/8/layout/list1"/>
    <dgm:cxn modelId="{B9B42A82-CDE9-42C1-9807-3C4D110E0443}" type="presParOf" srcId="{E50B9739-CDF6-4FA0-A786-9A3427D94AF2}" destId="{A313EF7A-759F-4708-8984-DBCD06116544}" srcOrd="0" destOrd="0" presId="urn:microsoft.com/office/officeart/2005/8/layout/list1"/>
    <dgm:cxn modelId="{A7E8D946-C663-4D71-AFA2-431E3A1D21C0}" type="presParOf" srcId="{E50B9739-CDF6-4FA0-A786-9A3427D94AF2}" destId="{C170C0D9-3A57-4BF5-905B-BD7ADFF4BE69}" srcOrd="1" destOrd="0" presId="urn:microsoft.com/office/officeart/2005/8/layout/list1"/>
    <dgm:cxn modelId="{6269E4DA-7565-45FC-A6CD-67A96E6DEAD9}" type="presParOf" srcId="{8457CA67-B760-43E3-90D0-39D4DEC35342}" destId="{E4315193-986A-4599-A14A-1423B779554F}" srcOrd="5" destOrd="0" presId="urn:microsoft.com/office/officeart/2005/8/layout/list1"/>
    <dgm:cxn modelId="{E6681D4F-BF0C-40E9-8743-783D7CAC9FB1}" type="presParOf" srcId="{8457CA67-B760-43E3-90D0-39D4DEC35342}" destId="{B3426459-B223-440D-AECE-98442CBA376A}" srcOrd="6" destOrd="0" presId="urn:microsoft.com/office/officeart/2005/8/layout/list1"/>
    <dgm:cxn modelId="{12EC116D-5D1D-4978-8AEC-41A0B4852633}" type="presParOf" srcId="{8457CA67-B760-43E3-90D0-39D4DEC35342}" destId="{B7A11503-8A3B-4075-8291-30C37539AF97}" srcOrd="7" destOrd="0" presId="urn:microsoft.com/office/officeart/2005/8/layout/list1"/>
    <dgm:cxn modelId="{997CB97B-E700-4721-BB00-C29BC30EC2E0}" type="presParOf" srcId="{8457CA67-B760-43E3-90D0-39D4DEC35342}" destId="{A3C6A15A-504D-46CC-8F34-AF6568165985}" srcOrd="8" destOrd="0" presId="urn:microsoft.com/office/officeart/2005/8/layout/list1"/>
    <dgm:cxn modelId="{BD0D8047-6A32-484E-88A4-9BA3F9B6F8F0}" type="presParOf" srcId="{A3C6A15A-504D-46CC-8F34-AF6568165985}" destId="{ED835044-5E60-4FDC-88E7-A8933B37FAE5}" srcOrd="0" destOrd="0" presId="urn:microsoft.com/office/officeart/2005/8/layout/list1"/>
    <dgm:cxn modelId="{53DF7F75-0C63-481E-9AC1-FE2660588186}" type="presParOf" srcId="{A3C6A15A-504D-46CC-8F34-AF6568165985}" destId="{0ECB8828-3A34-4932-A399-23A00C0BFC11}" srcOrd="1" destOrd="0" presId="urn:microsoft.com/office/officeart/2005/8/layout/list1"/>
    <dgm:cxn modelId="{0B0595EF-72F0-4B33-88F8-21831ADAB2ED}" type="presParOf" srcId="{8457CA67-B760-43E3-90D0-39D4DEC35342}" destId="{302159D5-DDCB-42DB-87CC-BEC3F19C4842}" srcOrd="9" destOrd="0" presId="urn:microsoft.com/office/officeart/2005/8/layout/list1"/>
    <dgm:cxn modelId="{328287F5-E0F6-4B4B-B971-16F71A09ABF9}" type="presParOf" srcId="{8457CA67-B760-43E3-90D0-39D4DEC35342}" destId="{66CD509A-C9AC-4130-8D30-F49502BC1B4A}" srcOrd="10" destOrd="0" presId="urn:microsoft.com/office/officeart/2005/8/layout/list1"/>
    <dgm:cxn modelId="{BD0BB3BC-4F8C-453F-8D23-391787BDBBDB}" type="presParOf" srcId="{8457CA67-B760-43E3-90D0-39D4DEC35342}" destId="{C19D9BC3-DF5F-41A4-AE0D-3237992038C8}" srcOrd="11" destOrd="0" presId="urn:microsoft.com/office/officeart/2005/8/layout/list1"/>
    <dgm:cxn modelId="{C9F05D5D-6CC2-4702-B803-49E1523CDFD7}" type="presParOf" srcId="{8457CA67-B760-43E3-90D0-39D4DEC35342}" destId="{16493942-AF87-430F-A6C1-6D0D2FC2F1EE}" srcOrd="12" destOrd="0" presId="urn:microsoft.com/office/officeart/2005/8/layout/list1"/>
    <dgm:cxn modelId="{059C3C5B-3456-43A3-BAED-596133552066}" type="presParOf" srcId="{16493942-AF87-430F-A6C1-6D0D2FC2F1EE}" destId="{CA33041B-10EB-4FB7-AA6A-BE5C8ACE16CF}" srcOrd="0" destOrd="0" presId="urn:microsoft.com/office/officeart/2005/8/layout/list1"/>
    <dgm:cxn modelId="{02488832-4268-4B2F-8202-F4937CD6340F}" type="presParOf" srcId="{16493942-AF87-430F-A6C1-6D0D2FC2F1EE}" destId="{0E060247-F6C7-411A-9AB6-56D4D128C8A9}" srcOrd="1" destOrd="0" presId="urn:microsoft.com/office/officeart/2005/8/layout/list1"/>
    <dgm:cxn modelId="{C25BFDAE-45CA-44EF-8B53-ECAA9AB3CF2D}" type="presParOf" srcId="{8457CA67-B760-43E3-90D0-39D4DEC35342}" destId="{2F55DA35-D3AF-40B8-9AE4-422B53B72E2E}" srcOrd="13" destOrd="0" presId="urn:microsoft.com/office/officeart/2005/8/layout/list1"/>
    <dgm:cxn modelId="{28C9BA4C-1500-47BB-8102-0C3B01330398}" type="presParOf" srcId="{8457CA67-B760-43E3-90D0-39D4DEC35342}" destId="{79559FB9-1839-417D-86FF-F1B1CC992C64}" srcOrd="14" destOrd="0" presId="urn:microsoft.com/office/officeart/2005/8/layout/list1"/>
    <dgm:cxn modelId="{E2DC1EFA-3CA5-4E11-A1CD-4A49BC390A55}" type="presParOf" srcId="{8457CA67-B760-43E3-90D0-39D4DEC35342}" destId="{B51E22F8-AB24-4FB2-9562-35F16756CA64}" srcOrd="15" destOrd="0" presId="urn:microsoft.com/office/officeart/2005/8/layout/list1"/>
    <dgm:cxn modelId="{34775705-F983-455C-A6BF-48BD8DC43BCD}" type="presParOf" srcId="{8457CA67-B760-43E3-90D0-39D4DEC35342}" destId="{1BAF79C2-D274-482A-88DB-93840D12777D}" srcOrd="16" destOrd="0" presId="urn:microsoft.com/office/officeart/2005/8/layout/list1"/>
    <dgm:cxn modelId="{065E6103-8ECA-4965-B9AF-E64C4EC4D889}" type="presParOf" srcId="{1BAF79C2-D274-482A-88DB-93840D12777D}" destId="{14F3C9F8-14FE-436B-8484-EAAC423F9EDA}" srcOrd="0" destOrd="0" presId="urn:microsoft.com/office/officeart/2005/8/layout/list1"/>
    <dgm:cxn modelId="{78F971E4-E642-4B61-A0A2-A8E76BB40B54}" type="presParOf" srcId="{1BAF79C2-D274-482A-88DB-93840D12777D}" destId="{AAC15F3B-AE88-4A47-91CF-78739E05800E}" srcOrd="1" destOrd="0" presId="urn:microsoft.com/office/officeart/2005/8/layout/list1"/>
    <dgm:cxn modelId="{D354951F-1AAE-4880-8CC4-77C6F223BF8E}" type="presParOf" srcId="{8457CA67-B760-43E3-90D0-39D4DEC35342}" destId="{D38523C5-5DAF-4F1B-A40E-2D34ABA16D61}" srcOrd="17" destOrd="0" presId="urn:microsoft.com/office/officeart/2005/8/layout/list1"/>
    <dgm:cxn modelId="{744B3103-1147-4CA3-80CE-BFC854154727}" type="presParOf" srcId="{8457CA67-B760-43E3-90D0-39D4DEC35342}" destId="{3DBECB43-BBB7-4EF2-B9A4-52013E471512}"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5682AB0-B490-4D82-B607-946126F8723C}"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pt-BR"/>
        </a:p>
      </dgm:t>
    </dgm:pt>
    <dgm:pt modelId="{951B8C3D-C39C-46F6-BECD-93131197C680}">
      <dgm:prSet phldrT="[Texto]" custT="1"/>
      <dgm:spPr/>
      <dgm:t>
        <a:bodyPr/>
        <a:lstStyle/>
        <a:p>
          <a:pPr algn="just"/>
          <a:r>
            <a:rPr lang="pt-BR" sz="1800" dirty="0"/>
            <a:t>Nomear, contratar ou admitir, demitir sem justa causa, suprimir vantagens, dificultar/impedir o exercício funcional, remover, transferir ou exonerar servidor público</a:t>
          </a:r>
        </a:p>
      </dgm:t>
    </dgm:pt>
    <dgm:pt modelId="{4BD5D07A-7919-42D6-BE29-A9DED371AA4A}" type="parTrans" cxnId="{AC682406-90FE-409B-932F-B25342908557}">
      <dgm:prSet/>
      <dgm:spPr/>
      <dgm:t>
        <a:bodyPr/>
        <a:lstStyle/>
        <a:p>
          <a:endParaRPr lang="pt-BR"/>
        </a:p>
      </dgm:t>
    </dgm:pt>
    <dgm:pt modelId="{08EEA1A7-0F7F-4C74-80F4-3BF8F7BF1CE7}" type="sibTrans" cxnId="{AC682406-90FE-409B-932F-B25342908557}">
      <dgm:prSet/>
      <dgm:spPr/>
      <dgm:t>
        <a:bodyPr/>
        <a:lstStyle/>
        <a:p>
          <a:endParaRPr lang="pt-BR"/>
        </a:p>
      </dgm:t>
    </dgm:pt>
    <dgm:pt modelId="{8457CA67-B760-43E3-90D0-39D4DEC35342}" type="pres">
      <dgm:prSet presAssocID="{A5682AB0-B490-4D82-B607-946126F8723C}" presName="linear" presStyleCnt="0">
        <dgm:presLayoutVars>
          <dgm:dir/>
          <dgm:animLvl val="lvl"/>
          <dgm:resizeHandles val="exact"/>
        </dgm:presLayoutVars>
      </dgm:prSet>
      <dgm:spPr/>
    </dgm:pt>
    <dgm:pt modelId="{FA914561-9EB4-415F-976C-BB5BB14896D0}" type="pres">
      <dgm:prSet presAssocID="{951B8C3D-C39C-46F6-BECD-93131197C680}" presName="parentLin" presStyleCnt="0"/>
      <dgm:spPr/>
    </dgm:pt>
    <dgm:pt modelId="{772BA653-9066-4E88-8CDC-4196ED0DA67C}" type="pres">
      <dgm:prSet presAssocID="{951B8C3D-C39C-46F6-BECD-93131197C680}" presName="parentLeftMargin" presStyleLbl="node1" presStyleIdx="0" presStyleCnt="1"/>
      <dgm:spPr/>
    </dgm:pt>
    <dgm:pt modelId="{FC8B9C4B-FF0F-4D75-A64E-5273EA474EE6}" type="pres">
      <dgm:prSet presAssocID="{951B8C3D-C39C-46F6-BECD-93131197C680}" presName="parentText" presStyleLbl="node1" presStyleIdx="0" presStyleCnt="1" custScaleX="166993" custScaleY="52588" custLinFactNeighborX="193" custLinFactNeighborY="4106">
        <dgm:presLayoutVars>
          <dgm:chMax val="0"/>
          <dgm:bulletEnabled val="1"/>
        </dgm:presLayoutVars>
      </dgm:prSet>
      <dgm:spPr/>
    </dgm:pt>
    <dgm:pt modelId="{2E8B75B7-A53D-49F1-A482-7FB0578123A3}" type="pres">
      <dgm:prSet presAssocID="{951B8C3D-C39C-46F6-BECD-93131197C680}" presName="negativeSpace" presStyleCnt="0"/>
      <dgm:spPr/>
    </dgm:pt>
    <dgm:pt modelId="{EA3C2601-3E02-4004-AE3D-1DD5F1A28259}" type="pres">
      <dgm:prSet presAssocID="{951B8C3D-C39C-46F6-BECD-93131197C680}" presName="childText" presStyleLbl="conFgAcc1" presStyleIdx="0" presStyleCnt="1">
        <dgm:presLayoutVars>
          <dgm:bulletEnabled val="1"/>
        </dgm:presLayoutVars>
      </dgm:prSet>
      <dgm:spPr/>
    </dgm:pt>
  </dgm:ptLst>
  <dgm:cxnLst>
    <dgm:cxn modelId="{AC682406-90FE-409B-932F-B25342908557}" srcId="{A5682AB0-B490-4D82-B607-946126F8723C}" destId="{951B8C3D-C39C-46F6-BECD-93131197C680}" srcOrd="0" destOrd="0" parTransId="{4BD5D07A-7919-42D6-BE29-A9DED371AA4A}" sibTransId="{08EEA1A7-0F7F-4C74-80F4-3BF8F7BF1CE7}"/>
    <dgm:cxn modelId="{1BE3D91F-6339-4D4B-AE76-2CAB70FAF7D1}" type="presOf" srcId="{951B8C3D-C39C-46F6-BECD-93131197C680}" destId="{FC8B9C4B-FF0F-4D75-A64E-5273EA474EE6}" srcOrd="1" destOrd="0" presId="urn:microsoft.com/office/officeart/2005/8/layout/list1"/>
    <dgm:cxn modelId="{5408B3AC-FA1E-4CD8-947A-FC3B7D596A20}" type="presOf" srcId="{A5682AB0-B490-4D82-B607-946126F8723C}" destId="{8457CA67-B760-43E3-90D0-39D4DEC35342}" srcOrd="0" destOrd="0" presId="urn:microsoft.com/office/officeart/2005/8/layout/list1"/>
    <dgm:cxn modelId="{0A6A6EDC-ECC3-4815-BE76-A65AC40E4161}" type="presOf" srcId="{951B8C3D-C39C-46F6-BECD-93131197C680}" destId="{772BA653-9066-4E88-8CDC-4196ED0DA67C}" srcOrd="0" destOrd="0" presId="urn:microsoft.com/office/officeart/2005/8/layout/list1"/>
    <dgm:cxn modelId="{57ED4964-BB1F-427C-866E-5FEDB034E259}" type="presParOf" srcId="{8457CA67-B760-43E3-90D0-39D4DEC35342}" destId="{FA914561-9EB4-415F-976C-BB5BB14896D0}" srcOrd="0" destOrd="0" presId="urn:microsoft.com/office/officeart/2005/8/layout/list1"/>
    <dgm:cxn modelId="{A4453645-D330-4080-9917-82DA267F215A}" type="presParOf" srcId="{FA914561-9EB4-415F-976C-BB5BB14896D0}" destId="{772BA653-9066-4E88-8CDC-4196ED0DA67C}" srcOrd="0" destOrd="0" presId="urn:microsoft.com/office/officeart/2005/8/layout/list1"/>
    <dgm:cxn modelId="{23B7102D-5B62-4AA4-9B63-4ADE65777948}" type="presParOf" srcId="{FA914561-9EB4-415F-976C-BB5BB14896D0}" destId="{FC8B9C4B-FF0F-4D75-A64E-5273EA474EE6}" srcOrd="1" destOrd="0" presId="urn:microsoft.com/office/officeart/2005/8/layout/list1"/>
    <dgm:cxn modelId="{F1228B57-CEE2-486F-BEDA-ED30A465422D}" type="presParOf" srcId="{8457CA67-B760-43E3-90D0-39D4DEC35342}" destId="{2E8B75B7-A53D-49F1-A482-7FB0578123A3}" srcOrd="1" destOrd="0" presId="urn:microsoft.com/office/officeart/2005/8/layout/list1"/>
    <dgm:cxn modelId="{1D331F93-DDFC-4982-8A91-FC23ED74A33B}" type="presParOf" srcId="{8457CA67-B760-43E3-90D0-39D4DEC35342}" destId="{EA3C2601-3E02-4004-AE3D-1DD5F1A28259}"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5682AB0-B490-4D82-B607-946126F8723C}"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pt-BR"/>
        </a:p>
      </dgm:t>
    </dgm:pt>
    <dgm:pt modelId="{951B8C3D-C39C-46F6-BECD-93131197C680}">
      <dgm:prSet phldrT="[Texto]" custT="1"/>
      <dgm:spPr/>
      <dgm:t>
        <a:bodyPr/>
        <a:lstStyle/>
        <a:p>
          <a:pPr algn="just"/>
          <a:r>
            <a:rPr lang="pt-BR" sz="1800" dirty="0"/>
            <a:t>É proibido a qualquer candidato comparecer, nos 3 (três) meses que precedem o pleito, a inaugurações de obras públicas.</a:t>
          </a:r>
        </a:p>
      </dgm:t>
    </dgm:pt>
    <dgm:pt modelId="{4BD5D07A-7919-42D6-BE29-A9DED371AA4A}" type="parTrans" cxnId="{AC682406-90FE-409B-932F-B25342908557}">
      <dgm:prSet/>
      <dgm:spPr/>
      <dgm:t>
        <a:bodyPr/>
        <a:lstStyle/>
        <a:p>
          <a:endParaRPr lang="pt-BR"/>
        </a:p>
      </dgm:t>
    </dgm:pt>
    <dgm:pt modelId="{08EEA1A7-0F7F-4C74-80F4-3BF8F7BF1CE7}" type="sibTrans" cxnId="{AC682406-90FE-409B-932F-B25342908557}">
      <dgm:prSet/>
      <dgm:spPr/>
      <dgm:t>
        <a:bodyPr/>
        <a:lstStyle/>
        <a:p>
          <a:endParaRPr lang="pt-BR"/>
        </a:p>
      </dgm:t>
    </dgm:pt>
    <dgm:pt modelId="{8457CA67-B760-43E3-90D0-39D4DEC35342}" type="pres">
      <dgm:prSet presAssocID="{A5682AB0-B490-4D82-B607-946126F8723C}" presName="linear" presStyleCnt="0">
        <dgm:presLayoutVars>
          <dgm:dir/>
          <dgm:animLvl val="lvl"/>
          <dgm:resizeHandles val="exact"/>
        </dgm:presLayoutVars>
      </dgm:prSet>
      <dgm:spPr/>
    </dgm:pt>
    <dgm:pt modelId="{FA914561-9EB4-415F-976C-BB5BB14896D0}" type="pres">
      <dgm:prSet presAssocID="{951B8C3D-C39C-46F6-BECD-93131197C680}" presName="parentLin" presStyleCnt="0"/>
      <dgm:spPr/>
    </dgm:pt>
    <dgm:pt modelId="{772BA653-9066-4E88-8CDC-4196ED0DA67C}" type="pres">
      <dgm:prSet presAssocID="{951B8C3D-C39C-46F6-BECD-93131197C680}" presName="parentLeftMargin" presStyleLbl="node1" presStyleIdx="0" presStyleCnt="1"/>
      <dgm:spPr/>
    </dgm:pt>
    <dgm:pt modelId="{FC8B9C4B-FF0F-4D75-A64E-5273EA474EE6}" type="pres">
      <dgm:prSet presAssocID="{951B8C3D-C39C-46F6-BECD-93131197C680}" presName="parentText" presStyleLbl="node1" presStyleIdx="0" presStyleCnt="1" custScaleX="166993" custScaleY="120014" custLinFactNeighborX="193" custLinFactNeighborY="4106">
        <dgm:presLayoutVars>
          <dgm:chMax val="0"/>
          <dgm:bulletEnabled val="1"/>
        </dgm:presLayoutVars>
      </dgm:prSet>
      <dgm:spPr/>
    </dgm:pt>
    <dgm:pt modelId="{2E8B75B7-A53D-49F1-A482-7FB0578123A3}" type="pres">
      <dgm:prSet presAssocID="{951B8C3D-C39C-46F6-BECD-93131197C680}" presName="negativeSpace" presStyleCnt="0"/>
      <dgm:spPr/>
    </dgm:pt>
    <dgm:pt modelId="{EA3C2601-3E02-4004-AE3D-1DD5F1A28259}" type="pres">
      <dgm:prSet presAssocID="{951B8C3D-C39C-46F6-BECD-93131197C680}" presName="childText" presStyleLbl="conFgAcc1" presStyleIdx="0" presStyleCnt="1">
        <dgm:presLayoutVars>
          <dgm:bulletEnabled val="1"/>
        </dgm:presLayoutVars>
      </dgm:prSet>
      <dgm:spPr/>
    </dgm:pt>
  </dgm:ptLst>
  <dgm:cxnLst>
    <dgm:cxn modelId="{AC682406-90FE-409B-932F-B25342908557}" srcId="{A5682AB0-B490-4D82-B607-946126F8723C}" destId="{951B8C3D-C39C-46F6-BECD-93131197C680}" srcOrd="0" destOrd="0" parTransId="{4BD5D07A-7919-42D6-BE29-A9DED371AA4A}" sibTransId="{08EEA1A7-0F7F-4C74-80F4-3BF8F7BF1CE7}"/>
    <dgm:cxn modelId="{1BE3D91F-6339-4D4B-AE76-2CAB70FAF7D1}" type="presOf" srcId="{951B8C3D-C39C-46F6-BECD-93131197C680}" destId="{FC8B9C4B-FF0F-4D75-A64E-5273EA474EE6}" srcOrd="1" destOrd="0" presId="urn:microsoft.com/office/officeart/2005/8/layout/list1"/>
    <dgm:cxn modelId="{5408B3AC-FA1E-4CD8-947A-FC3B7D596A20}" type="presOf" srcId="{A5682AB0-B490-4D82-B607-946126F8723C}" destId="{8457CA67-B760-43E3-90D0-39D4DEC35342}" srcOrd="0" destOrd="0" presId="urn:microsoft.com/office/officeart/2005/8/layout/list1"/>
    <dgm:cxn modelId="{0A6A6EDC-ECC3-4815-BE76-A65AC40E4161}" type="presOf" srcId="{951B8C3D-C39C-46F6-BECD-93131197C680}" destId="{772BA653-9066-4E88-8CDC-4196ED0DA67C}" srcOrd="0" destOrd="0" presId="urn:microsoft.com/office/officeart/2005/8/layout/list1"/>
    <dgm:cxn modelId="{57ED4964-BB1F-427C-866E-5FEDB034E259}" type="presParOf" srcId="{8457CA67-B760-43E3-90D0-39D4DEC35342}" destId="{FA914561-9EB4-415F-976C-BB5BB14896D0}" srcOrd="0" destOrd="0" presId="urn:microsoft.com/office/officeart/2005/8/layout/list1"/>
    <dgm:cxn modelId="{A4453645-D330-4080-9917-82DA267F215A}" type="presParOf" srcId="{FA914561-9EB4-415F-976C-BB5BB14896D0}" destId="{772BA653-9066-4E88-8CDC-4196ED0DA67C}" srcOrd="0" destOrd="0" presId="urn:microsoft.com/office/officeart/2005/8/layout/list1"/>
    <dgm:cxn modelId="{23B7102D-5B62-4AA4-9B63-4ADE65777948}" type="presParOf" srcId="{FA914561-9EB4-415F-976C-BB5BB14896D0}" destId="{FC8B9C4B-FF0F-4D75-A64E-5273EA474EE6}" srcOrd="1" destOrd="0" presId="urn:microsoft.com/office/officeart/2005/8/layout/list1"/>
    <dgm:cxn modelId="{F1228B57-CEE2-486F-BEDA-ED30A465422D}" type="presParOf" srcId="{8457CA67-B760-43E3-90D0-39D4DEC35342}" destId="{2E8B75B7-A53D-49F1-A482-7FB0578123A3}" srcOrd="1" destOrd="0" presId="urn:microsoft.com/office/officeart/2005/8/layout/list1"/>
    <dgm:cxn modelId="{1D331F93-DDFC-4982-8A91-FC23ED74A33B}" type="presParOf" srcId="{8457CA67-B760-43E3-90D0-39D4DEC35342}" destId="{EA3C2601-3E02-4004-AE3D-1DD5F1A28259}" srcOrd="2" destOrd="0" presId="urn:microsoft.com/office/officeart/2005/8/layout/lis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5682AB0-B490-4D82-B607-946126F8723C}"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pt-BR"/>
        </a:p>
      </dgm:t>
    </dgm:pt>
    <dgm:pt modelId="{951B8C3D-C39C-46F6-BECD-93131197C680}">
      <dgm:prSet phldrT="[Texto]" custT="1"/>
      <dgm:spPr/>
      <dgm:t>
        <a:bodyPr/>
        <a:lstStyle/>
        <a:p>
          <a:pPr algn="just"/>
          <a:r>
            <a:rPr lang="pt-BR" sz="1800" dirty="0"/>
            <a:t>Realizar transferência voluntária de recursos, ressalvados os recursos destinados a cumprir obrigação formal preexistente para execução de obra ou serviço em andamento e com cronograma prefixado, e os destinados a atender situações de emergência e de calamidade pública</a:t>
          </a:r>
        </a:p>
      </dgm:t>
    </dgm:pt>
    <dgm:pt modelId="{4BD5D07A-7919-42D6-BE29-A9DED371AA4A}" type="parTrans" cxnId="{AC682406-90FE-409B-932F-B25342908557}">
      <dgm:prSet/>
      <dgm:spPr/>
      <dgm:t>
        <a:bodyPr/>
        <a:lstStyle/>
        <a:p>
          <a:endParaRPr lang="pt-BR"/>
        </a:p>
      </dgm:t>
    </dgm:pt>
    <dgm:pt modelId="{08EEA1A7-0F7F-4C74-80F4-3BF8F7BF1CE7}" type="sibTrans" cxnId="{AC682406-90FE-409B-932F-B25342908557}">
      <dgm:prSet/>
      <dgm:spPr/>
      <dgm:t>
        <a:bodyPr/>
        <a:lstStyle/>
        <a:p>
          <a:endParaRPr lang="pt-BR"/>
        </a:p>
      </dgm:t>
    </dgm:pt>
    <dgm:pt modelId="{4888D897-3E17-4898-8A36-A5E3CFC74A26}">
      <dgm:prSet phldrT="[Texto]" custT="1"/>
      <dgm:spPr/>
      <dgm:t>
        <a:bodyPr/>
        <a:lstStyle/>
        <a:p>
          <a:r>
            <a:rPr lang="pt-BR" sz="1800" dirty="0"/>
            <a:t>Autorizar ou veicular publicidade institucional. Ressalvas: produtos com concorrência de mercado e casos graves e urgentes autorizados pela Justiça Eleitoral</a:t>
          </a:r>
        </a:p>
      </dgm:t>
    </dgm:pt>
    <dgm:pt modelId="{5F3FFD28-4597-41FA-BB70-9A43BD634FCA}" type="parTrans" cxnId="{32FD5941-A5B7-4516-A087-5FD5DFB9B038}">
      <dgm:prSet/>
      <dgm:spPr/>
      <dgm:t>
        <a:bodyPr/>
        <a:lstStyle/>
        <a:p>
          <a:endParaRPr lang="pt-BR"/>
        </a:p>
      </dgm:t>
    </dgm:pt>
    <dgm:pt modelId="{15F5278F-5177-4F81-A291-C6FD9768C20B}" type="sibTrans" cxnId="{32FD5941-A5B7-4516-A087-5FD5DFB9B038}">
      <dgm:prSet/>
      <dgm:spPr/>
      <dgm:t>
        <a:bodyPr/>
        <a:lstStyle/>
        <a:p>
          <a:endParaRPr lang="pt-BR"/>
        </a:p>
      </dgm:t>
    </dgm:pt>
    <dgm:pt modelId="{BE36C21D-C4C3-4F14-A4DF-FAA7A2FE06A7}">
      <dgm:prSet phldrT="[Texto]" custT="1"/>
      <dgm:spPr/>
      <dgm:t>
        <a:bodyPr/>
        <a:lstStyle/>
        <a:p>
          <a:r>
            <a:rPr lang="pt-BR" sz="1800" dirty="0"/>
            <a:t>Fazer pronunciamento, em rádio ou TV, fora do horário eleitoral gratuito. Ressalvados casos graves e urgentes autorizados pela Justiça Eleitoral.</a:t>
          </a:r>
        </a:p>
      </dgm:t>
    </dgm:pt>
    <dgm:pt modelId="{6D547391-7D37-42B1-BE1C-5CCFDEB0C8FB}" type="parTrans" cxnId="{91BDA777-F8A2-437D-A836-9328F635C020}">
      <dgm:prSet/>
      <dgm:spPr/>
      <dgm:t>
        <a:bodyPr/>
        <a:lstStyle/>
        <a:p>
          <a:endParaRPr lang="pt-BR"/>
        </a:p>
      </dgm:t>
    </dgm:pt>
    <dgm:pt modelId="{EEF63C3E-858A-4F19-888A-5CCB1347BA3B}" type="sibTrans" cxnId="{91BDA777-F8A2-437D-A836-9328F635C020}">
      <dgm:prSet/>
      <dgm:spPr/>
      <dgm:t>
        <a:bodyPr/>
        <a:lstStyle/>
        <a:p>
          <a:endParaRPr lang="pt-BR"/>
        </a:p>
      </dgm:t>
    </dgm:pt>
    <dgm:pt modelId="{988584B7-F279-47AB-A218-B07E2865DA96}">
      <dgm:prSet phldrT="[Texto]" custT="1"/>
      <dgm:spPr/>
      <dgm:t>
        <a:bodyPr/>
        <a:lstStyle/>
        <a:p>
          <a:r>
            <a:rPr lang="pt-BR" sz="1800" dirty="0"/>
            <a:t>Na realização de inaugurações é vedada a contratação de shows artísticos pagos com recursos públicos</a:t>
          </a:r>
        </a:p>
      </dgm:t>
    </dgm:pt>
    <dgm:pt modelId="{1915C7B2-E373-4AC6-B1BD-2C36D00081AE}" type="parTrans" cxnId="{5CB87C84-381E-47C8-B2DB-8236EC885F3B}">
      <dgm:prSet/>
      <dgm:spPr/>
      <dgm:t>
        <a:bodyPr/>
        <a:lstStyle/>
        <a:p>
          <a:endParaRPr lang="pt-BR"/>
        </a:p>
      </dgm:t>
    </dgm:pt>
    <dgm:pt modelId="{E00B38DA-DE79-438F-8B85-5030CF86F13B}" type="sibTrans" cxnId="{5CB87C84-381E-47C8-B2DB-8236EC885F3B}">
      <dgm:prSet/>
      <dgm:spPr/>
      <dgm:t>
        <a:bodyPr/>
        <a:lstStyle/>
        <a:p>
          <a:endParaRPr lang="pt-BR"/>
        </a:p>
      </dgm:t>
    </dgm:pt>
    <dgm:pt modelId="{8457CA67-B760-43E3-90D0-39D4DEC35342}" type="pres">
      <dgm:prSet presAssocID="{A5682AB0-B490-4D82-B607-946126F8723C}" presName="linear" presStyleCnt="0">
        <dgm:presLayoutVars>
          <dgm:dir/>
          <dgm:animLvl val="lvl"/>
          <dgm:resizeHandles val="exact"/>
        </dgm:presLayoutVars>
      </dgm:prSet>
      <dgm:spPr/>
    </dgm:pt>
    <dgm:pt modelId="{FA914561-9EB4-415F-976C-BB5BB14896D0}" type="pres">
      <dgm:prSet presAssocID="{951B8C3D-C39C-46F6-BECD-93131197C680}" presName="parentLin" presStyleCnt="0"/>
      <dgm:spPr/>
    </dgm:pt>
    <dgm:pt modelId="{772BA653-9066-4E88-8CDC-4196ED0DA67C}" type="pres">
      <dgm:prSet presAssocID="{951B8C3D-C39C-46F6-BECD-93131197C680}" presName="parentLeftMargin" presStyleLbl="node1" presStyleIdx="0" presStyleCnt="4"/>
      <dgm:spPr/>
    </dgm:pt>
    <dgm:pt modelId="{FC8B9C4B-FF0F-4D75-A64E-5273EA474EE6}" type="pres">
      <dgm:prSet presAssocID="{951B8C3D-C39C-46F6-BECD-93131197C680}" presName="parentText" presStyleLbl="node1" presStyleIdx="0" presStyleCnt="4" custScaleX="166993" custScaleY="157171" custLinFactNeighborX="193" custLinFactNeighborY="4106">
        <dgm:presLayoutVars>
          <dgm:chMax val="0"/>
          <dgm:bulletEnabled val="1"/>
        </dgm:presLayoutVars>
      </dgm:prSet>
      <dgm:spPr/>
    </dgm:pt>
    <dgm:pt modelId="{2E8B75B7-A53D-49F1-A482-7FB0578123A3}" type="pres">
      <dgm:prSet presAssocID="{951B8C3D-C39C-46F6-BECD-93131197C680}" presName="negativeSpace" presStyleCnt="0"/>
      <dgm:spPr/>
    </dgm:pt>
    <dgm:pt modelId="{EA3C2601-3E02-4004-AE3D-1DD5F1A28259}" type="pres">
      <dgm:prSet presAssocID="{951B8C3D-C39C-46F6-BECD-93131197C680}" presName="childText" presStyleLbl="conFgAcc1" presStyleIdx="0" presStyleCnt="4">
        <dgm:presLayoutVars>
          <dgm:bulletEnabled val="1"/>
        </dgm:presLayoutVars>
      </dgm:prSet>
      <dgm:spPr/>
    </dgm:pt>
    <dgm:pt modelId="{5B3669CA-A2A9-4A35-A87B-6A686A3478EC}" type="pres">
      <dgm:prSet presAssocID="{08EEA1A7-0F7F-4C74-80F4-3BF8F7BF1CE7}" presName="spaceBetweenRectangles" presStyleCnt="0"/>
      <dgm:spPr/>
    </dgm:pt>
    <dgm:pt modelId="{E50B9739-CDF6-4FA0-A786-9A3427D94AF2}" type="pres">
      <dgm:prSet presAssocID="{4888D897-3E17-4898-8A36-A5E3CFC74A26}" presName="parentLin" presStyleCnt="0"/>
      <dgm:spPr/>
    </dgm:pt>
    <dgm:pt modelId="{A313EF7A-759F-4708-8984-DBCD06116544}" type="pres">
      <dgm:prSet presAssocID="{4888D897-3E17-4898-8A36-A5E3CFC74A26}" presName="parentLeftMargin" presStyleLbl="node1" presStyleIdx="0" presStyleCnt="4"/>
      <dgm:spPr/>
    </dgm:pt>
    <dgm:pt modelId="{C170C0D9-3A57-4BF5-905B-BD7ADFF4BE69}" type="pres">
      <dgm:prSet presAssocID="{4888D897-3E17-4898-8A36-A5E3CFC74A26}" presName="parentText" presStyleLbl="node1" presStyleIdx="1" presStyleCnt="4" custScaleX="166993" custScaleY="108676" custLinFactNeighborX="3762" custLinFactNeighborY="-665">
        <dgm:presLayoutVars>
          <dgm:chMax val="0"/>
          <dgm:bulletEnabled val="1"/>
        </dgm:presLayoutVars>
      </dgm:prSet>
      <dgm:spPr/>
    </dgm:pt>
    <dgm:pt modelId="{E4315193-986A-4599-A14A-1423B779554F}" type="pres">
      <dgm:prSet presAssocID="{4888D897-3E17-4898-8A36-A5E3CFC74A26}" presName="negativeSpace" presStyleCnt="0"/>
      <dgm:spPr/>
    </dgm:pt>
    <dgm:pt modelId="{B3426459-B223-440D-AECE-98442CBA376A}" type="pres">
      <dgm:prSet presAssocID="{4888D897-3E17-4898-8A36-A5E3CFC74A26}" presName="childText" presStyleLbl="conFgAcc1" presStyleIdx="1" presStyleCnt="4">
        <dgm:presLayoutVars>
          <dgm:bulletEnabled val="1"/>
        </dgm:presLayoutVars>
      </dgm:prSet>
      <dgm:spPr/>
    </dgm:pt>
    <dgm:pt modelId="{B7A11503-8A3B-4075-8291-30C37539AF97}" type="pres">
      <dgm:prSet presAssocID="{15F5278F-5177-4F81-A291-C6FD9768C20B}" presName="spaceBetweenRectangles" presStyleCnt="0"/>
      <dgm:spPr/>
    </dgm:pt>
    <dgm:pt modelId="{A3C6A15A-504D-46CC-8F34-AF6568165985}" type="pres">
      <dgm:prSet presAssocID="{BE36C21D-C4C3-4F14-A4DF-FAA7A2FE06A7}" presName="parentLin" presStyleCnt="0"/>
      <dgm:spPr/>
    </dgm:pt>
    <dgm:pt modelId="{ED835044-5E60-4FDC-88E7-A8933B37FAE5}" type="pres">
      <dgm:prSet presAssocID="{BE36C21D-C4C3-4F14-A4DF-FAA7A2FE06A7}" presName="parentLeftMargin" presStyleLbl="node1" presStyleIdx="1" presStyleCnt="4"/>
      <dgm:spPr/>
    </dgm:pt>
    <dgm:pt modelId="{0ECB8828-3A34-4932-A399-23A00C0BFC11}" type="pres">
      <dgm:prSet presAssocID="{BE36C21D-C4C3-4F14-A4DF-FAA7A2FE06A7}" presName="parentText" presStyleLbl="node1" presStyleIdx="2" presStyleCnt="4" custScaleX="166993" custScaleY="108741" custLinFactNeighborX="3762" custLinFactNeighborY="-665">
        <dgm:presLayoutVars>
          <dgm:chMax val="0"/>
          <dgm:bulletEnabled val="1"/>
        </dgm:presLayoutVars>
      </dgm:prSet>
      <dgm:spPr/>
    </dgm:pt>
    <dgm:pt modelId="{302159D5-DDCB-42DB-87CC-BEC3F19C4842}" type="pres">
      <dgm:prSet presAssocID="{BE36C21D-C4C3-4F14-A4DF-FAA7A2FE06A7}" presName="negativeSpace" presStyleCnt="0"/>
      <dgm:spPr/>
    </dgm:pt>
    <dgm:pt modelId="{66CD509A-C9AC-4130-8D30-F49502BC1B4A}" type="pres">
      <dgm:prSet presAssocID="{BE36C21D-C4C3-4F14-A4DF-FAA7A2FE06A7}" presName="childText" presStyleLbl="conFgAcc1" presStyleIdx="2" presStyleCnt="4">
        <dgm:presLayoutVars>
          <dgm:bulletEnabled val="1"/>
        </dgm:presLayoutVars>
      </dgm:prSet>
      <dgm:spPr/>
    </dgm:pt>
    <dgm:pt modelId="{C19D9BC3-DF5F-41A4-AE0D-3237992038C8}" type="pres">
      <dgm:prSet presAssocID="{EEF63C3E-858A-4F19-888A-5CCB1347BA3B}" presName="spaceBetweenRectangles" presStyleCnt="0"/>
      <dgm:spPr/>
    </dgm:pt>
    <dgm:pt modelId="{16493942-AF87-430F-A6C1-6D0D2FC2F1EE}" type="pres">
      <dgm:prSet presAssocID="{988584B7-F279-47AB-A218-B07E2865DA96}" presName="parentLin" presStyleCnt="0"/>
      <dgm:spPr/>
    </dgm:pt>
    <dgm:pt modelId="{CA33041B-10EB-4FB7-AA6A-BE5C8ACE16CF}" type="pres">
      <dgm:prSet presAssocID="{988584B7-F279-47AB-A218-B07E2865DA96}" presName="parentLeftMargin" presStyleLbl="node1" presStyleIdx="2" presStyleCnt="4"/>
      <dgm:spPr/>
    </dgm:pt>
    <dgm:pt modelId="{0E060247-F6C7-411A-9AB6-56D4D128C8A9}" type="pres">
      <dgm:prSet presAssocID="{988584B7-F279-47AB-A218-B07E2865DA96}" presName="parentText" presStyleLbl="node1" presStyleIdx="3" presStyleCnt="4" custScaleX="166993" custScaleY="110301" custLinFactNeighborX="3762" custLinFactNeighborY="-665">
        <dgm:presLayoutVars>
          <dgm:chMax val="0"/>
          <dgm:bulletEnabled val="1"/>
        </dgm:presLayoutVars>
      </dgm:prSet>
      <dgm:spPr/>
    </dgm:pt>
    <dgm:pt modelId="{2F55DA35-D3AF-40B8-9AE4-422B53B72E2E}" type="pres">
      <dgm:prSet presAssocID="{988584B7-F279-47AB-A218-B07E2865DA96}" presName="negativeSpace" presStyleCnt="0"/>
      <dgm:spPr/>
    </dgm:pt>
    <dgm:pt modelId="{79559FB9-1839-417D-86FF-F1B1CC992C64}" type="pres">
      <dgm:prSet presAssocID="{988584B7-F279-47AB-A218-B07E2865DA96}" presName="childText" presStyleLbl="conFgAcc1" presStyleIdx="3" presStyleCnt="4">
        <dgm:presLayoutVars>
          <dgm:bulletEnabled val="1"/>
        </dgm:presLayoutVars>
      </dgm:prSet>
      <dgm:spPr/>
    </dgm:pt>
  </dgm:ptLst>
  <dgm:cxnLst>
    <dgm:cxn modelId="{AC682406-90FE-409B-932F-B25342908557}" srcId="{A5682AB0-B490-4D82-B607-946126F8723C}" destId="{951B8C3D-C39C-46F6-BECD-93131197C680}" srcOrd="0" destOrd="0" parTransId="{4BD5D07A-7919-42D6-BE29-A9DED371AA4A}" sibTransId="{08EEA1A7-0F7F-4C74-80F4-3BF8F7BF1CE7}"/>
    <dgm:cxn modelId="{FB6FF51D-11F7-4964-BBD5-C5102BC75546}" type="presOf" srcId="{988584B7-F279-47AB-A218-B07E2865DA96}" destId="{0E060247-F6C7-411A-9AB6-56D4D128C8A9}" srcOrd="1" destOrd="0" presId="urn:microsoft.com/office/officeart/2005/8/layout/list1"/>
    <dgm:cxn modelId="{1BE3D91F-6339-4D4B-AE76-2CAB70FAF7D1}" type="presOf" srcId="{951B8C3D-C39C-46F6-BECD-93131197C680}" destId="{FC8B9C4B-FF0F-4D75-A64E-5273EA474EE6}" srcOrd="1" destOrd="0" presId="urn:microsoft.com/office/officeart/2005/8/layout/list1"/>
    <dgm:cxn modelId="{234E163E-D450-4DCF-8B52-96990BE5C2B9}" type="presOf" srcId="{4888D897-3E17-4898-8A36-A5E3CFC74A26}" destId="{C170C0D9-3A57-4BF5-905B-BD7ADFF4BE69}" srcOrd="1" destOrd="0" presId="urn:microsoft.com/office/officeart/2005/8/layout/list1"/>
    <dgm:cxn modelId="{32FD5941-A5B7-4516-A087-5FD5DFB9B038}" srcId="{A5682AB0-B490-4D82-B607-946126F8723C}" destId="{4888D897-3E17-4898-8A36-A5E3CFC74A26}" srcOrd="1" destOrd="0" parTransId="{5F3FFD28-4597-41FA-BB70-9A43BD634FCA}" sibTransId="{15F5278F-5177-4F81-A291-C6FD9768C20B}"/>
    <dgm:cxn modelId="{C69B254B-B6D2-4E96-81A9-6AF02ABF72AB}" type="presOf" srcId="{4888D897-3E17-4898-8A36-A5E3CFC74A26}" destId="{A313EF7A-759F-4708-8984-DBCD06116544}" srcOrd="0" destOrd="0" presId="urn:microsoft.com/office/officeart/2005/8/layout/list1"/>
    <dgm:cxn modelId="{91BDA777-F8A2-437D-A836-9328F635C020}" srcId="{A5682AB0-B490-4D82-B607-946126F8723C}" destId="{BE36C21D-C4C3-4F14-A4DF-FAA7A2FE06A7}" srcOrd="2" destOrd="0" parTransId="{6D547391-7D37-42B1-BE1C-5CCFDEB0C8FB}" sibTransId="{EEF63C3E-858A-4F19-888A-5CCB1347BA3B}"/>
    <dgm:cxn modelId="{5CB87C84-381E-47C8-B2DB-8236EC885F3B}" srcId="{A5682AB0-B490-4D82-B607-946126F8723C}" destId="{988584B7-F279-47AB-A218-B07E2865DA96}" srcOrd="3" destOrd="0" parTransId="{1915C7B2-E373-4AC6-B1BD-2C36D00081AE}" sibTransId="{E00B38DA-DE79-438F-8B85-5030CF86F13B}"/>
    <dgm:cxn modelId="{3C5C5C8F-A8BD-4626-B7C1-D0462735022F}" type="presOf" srcId="{BE36C21D-C4C3-4F14-A4DF-FAA7A2FE06A7}" destId="{ED835044-5E60-4FDC-88E7-A8933B37FAE5}" srcOrd="0" destOrd="0" presId="urn:microsoft.com/office/officeart/2005/8/layout/list1"/>
    <dgm:cxn modelId="{5408B3AC-FA1E-4CD8-947A-FC3B7D596A20}" type="presOf" srcId="{A5682AB0-B490-4D82-B607-946126F8723C}" destId="{8457CA67-B760-43E3-90D0-39D4DEC35342}" srcOrd="0" destOrd="0" presId="urn:microsoft.com/office/officeart/2005/8/layout/list1"/>
    <dgm:cxn modelId="{0A6A6EDC-ECC3-4815-BE76-A65AC40E4161}" type="presOf" srcId="{951B8C3D-C39C-46F6-BECD-93131197C680}" destId="{772BA653-9066-4E88-8CDC-4196ED0DA67C}" srcOrd="0" destOrd="0" presId="urn:microsoft.com/office/officeart/2005/8/layout/list1"/>
    <dgm:cxn modelId="{C9F0D7E7-CDF2-41E4-AE9F-899942980955}" type="presOf" srcId="{BE36C21D-C4C3-4F14-A4DF-FAA7A2FE06A7}" destId="{0ECB8828-3A34-4932-A399-23A00C0BFC11}" srcOrd="1" destOrd="0" presId="urn:microsoft.com/office/officeart/2005/8/layout/list1"/>
    <dgm:cxn modelId="{835E39F1-50CE-400F-868E-D3FFBB6ABDD3}" type="presOf" srcId="{988584B7-F279-47AB-A218-B07E2865DA96}" destId="{CA33041B-10EB-4FB7-AA6A-BE5C8ACE16CF}" srcOrd="0" destOrd="0" presId="urn:microsoft.com/office/officeart/2005/8/layout/list1"/>
    <dgm:cxn modelId="{57ED4964-BB1F-427C-866E-5FEDB034E259}" type="presParOf" srcId="{8457CA67-B760-43E3-90D0-39D4DEC35342}" destId="{FA914561-9EB4-415F-976C-BB5BB14896D0}" srcOrd="0" destOrd="0" presId="urn:microsoft.com/office/officeart/2005/8/layout/list1"/>
    <dgm:cxn modelId="{A4453645-D330-4080-9917-82DA267F215A}" type="presParOf" srcId="{FA914561-9EB4-415F-976C-BB5BB14896D0}" destId="{772BA653-9066-4E88-8CDC-4196ED0DA67C}" srcOrd="0" destOrd="0" presId="urn:microsoft.com/office/officeart/2005/8/layout/list1"/>
    <dgm:cxn modelId="{23B7102D-5B62-4AA4-9B63-4ADE65777948}" type="presParOf" srcId="{FA914561-9EB4-415F-976C-BB5BB14896D0}" destId="{FC8B9C4B-FF0F-4D75-A64E-5273EA474EE6}" srcOrd="1" destOrd="0" presId="urn:microsoft.com/office/officeart/2005/8/layout/list1"/>
    <dgm:cxn modelId="{F1228B57-CEE2-486F-BEDA-ED30A465422D}" type="presParOf" srcId="{8457CA67-B760-43E3-90D0-39D4DEC35342}" destId="{2E8B75B7-A53D-49F1-A482-7FB0578123A3}" srcOrd="1" destOrd="0" presId="urn:microsoft.com/office/officeart/2005/8/layout/list1"/>
    <dgm:cxn modelId="{1D331F93-DDFC-4982-8A91-FC23ED74A33B}" type="presParOf" srcId="{8457CA67-B760-43E3-90D0-39D4DEC35342}" destId="{EA3C2601-3E02-4004-AE3D-1DD5F1A28259}" srcOrd="2" destOrd="0" presId="urn:microsoft.com/office/officeart/2005/8/layout/list1"/>
    <dgm:cxn modelId="{FA86DE34-2A0F-49C0-B6A9-249BC91CE28E}" type="presParOf" srcId="{8457CA67-B760-43E3-90D0-39D4DEC35342}" destId="{5B3669CA-A2A9-4A35-A87B-6A686A3478EC}" srcOrd="3" destOrd="0" presId="urn:microsoft.com/office/officeart/2005/8/layout/list1"/>
    <dgm:cxn modelId="{1255719D-7ABB-4ED4-ADC0-3817A66D6BA9}" type="presParOf" srcId="{8457CA67-B760-43E3-90D0-39D4DEC35342}" destId="{E50B9739-CDF6-4FA0-A786-9A3427D94AF2}" srcOrd="4" destOrd="0" presId="urn:microsoft.com/office/officeart/2005/8/layout/list1"/>
    <dgm:cxn modelId="{F793E5FF-39A0-4076-8D43-D25105F23664}" type="presParOf" srcId="{E50B9739-CDF6-4FA0-A786-9A3427D94AF2}" destId="{A313EF7A-759F-4708-8984-DBCD06116544}" srcOrd="0" destOrd="0" presId="urn:microsoft.com/office/officeart/2005/8/layout/list1"/>
    <dgm:cxn modelId="{9156BE46-07B5-4F3F-B034-D03D122C8D6D}" type="presParOf" srcId="{E50B9739-CDF6-4FA0-A786-9A3427D94AF2}" destId="{C170C0D9-3A57-4BF5-905B-BD7ADFF4BE69}" srcOrd="1" destOrd="0" presId="urn:microsoft.com/office/officeart/2005/8/layout/list1"/>
    <dgm:cxn modelId="{4FE3A512-09D2-4AC4-B9AE-FF811F6E7847}" type="presParOf" srcId="{8457CA67-B760-43E3-90D0-39D4DEC35342}" destId="{E4315193-986A-4599-A14A-1423B779554F}" srcOrd="5" destOrd="0" presId="urn:microsoft.com/office/officeart/2005/8/layout/list1"/>
    <dgm:cxn modelId="{01C35AF6-765B-48AE-8105-A874FF9D996B}" type="presParOf" srcId="{8457CA67-B760-43E3-90D0-39D4DEC35342}" destId="{B3426459-B223-440D-AECE-98442CBA376A}" srcOrd="6" destOrd="0" presId="urn:microsoft.com/office/officeart/2005/8/layout/list1"/>
    <dgm:cxn modelId="{A2E8C6B9-AC69-457C-8835-4E4907BDF9A9}" type="presParOf" srcId="{8457CA67-B760-43E3-90D0-39D4DEC35342}" destId="{B7A11503-8A3B-4075-8291-30C37539AF97}" srcOrd="7" destOrd="0" presId="urn:microsoft.com/office/officeart/2005/8/layout/list1"/>
    <dgm:cxn modelId="{D1222B7F-81BA-4ED2-B7D1-A01B4F038FC7}" type="presParOf" srcId="{8457CA67-B760-43E3-90D0-39D4DEC35342}" destId="{A3C6A15A-504D-46CC-8F34-AF6568165985}" srcOrd="8" destOrd="0" presId="urn:microsoft.com/office/officeart/2005/8/layout/list1"/>
    <dgm:cxn modelId="{8E4C86BF-ECA9-4F8D-BB8D-EE8DA06B7B7D}" type="presParOf" srcId="{A3C6A15A-504D-46CC-8F34-AF6568165985}" destId="{ED835044-5E60-4FDC-88E7-A8933B37FAE5}" srcOrd="0" destOrd="0" presId="urn:microsoft.com/office/officeart/2005/8/layout/list1"/>
    <dgm:cxn modelId="{B951030A-C335-40E3-BD57-26F03BD39C65}" type="presParOf" srcId="{A3C6A15A-504D-46CC-8F34-AF6568165985}" destId="{0ECB8828-3A34-4932-A399-23A00C0BFC11}" srcOrd="1" destOrd="0" presId="urn:microsoft.com/office/officeart/2005/8/layout/list1"/>
    <dgm:cxn modelId="{2B879501-AEEA-4342-8F9C-1B0E5442DA8C}" type="presParOf" srcId="{8457CA67-B760-43E3-90D0-39D4DEC35342}" destId="{302159D5-DDCB-42DB-87CC-BEC3F19C4842}" srcOrd="9" destOrd="0" presId="urn:microsoft.com/office/officeart/2005/8/layout/list1"/>
    <dgm:cxn modelId="{360F9BBD-EAB0-4045-8B33-EB0933A35E68}" type="presParOf" srcId="{8457CA67-B760-43E3-90D0-39D4DEC35342}" destId="{66CD509A-C9AC-4130-8D30-F49502BC1B4A}" srcOrd="10" destOrd="0" presId="urn:microsoft.com/office/officeart/2005/8/layout/list1"/>
    <dgm:cxn modelId="{AB25297F-B481-4D57-8BFC-8B65113E063C}" type="presParOf" srcId="{8457CA67-B760-43E3-90D0-39D4DEC35342}" destId="{C19D9BC3-DF5F-41A4-AE0D-3237992038C8}" srcOrd="11" destOrd="0" presId="urn:microsoft.com/office/officeart/2005/8/layout/list1"/>
    <dgm:cxn modelId="{4AA31595-8424-4727-AF91-6578B920B4D3}" type="presParOf" srcId="{8457CA67-B760-43E3-90D0-39D4DEC35342}" destId="{16493942-AF87-430F-A6C1-6D0D2FC2F1EE}" srcOrd="12" destOrd="0" presId="urn:microsoft.com/office/officeart/2005/8/layout/list1"/>
    <dgm:cxn modelId="{0FA04073-6214-44AF-ACF8-2ED584DE73C8}" type="presParOf" srcId="{16493942-AF87-430F-A6C1-6D0D2FC2F1EE}" destId="{CA33041B-10EB-4FB7-AA6A-BE5C8ACE16CF}" srcOrd="0" destOrd="0" presId="urn:microsoft.com/office/officeart/2005/8/layout/list1"/>
    <dgm:cxn modelId="{C43BB5CD-5F1D-448A-A416-9499146CFA29}" type="presParOf" srcId="{16493942-AF87-430F-A6C1-6D0D2FC2F1EE}" destId="{0E060247-F6C7-411A-9AB6-56D4D128C8A9}" srcOrd="1" destOrd="0" presId="urn:microsoft.com/office/officeart/2005/8/layout/list1"/>
    <dgm:cxn modelId="{34109858-3B77-4205-ACD7-D3F2231D7722}" type="presParOf" srcId="{8457CA67-B760-43E3-90D0-39D4DEC35342}" destId="{2F55DA35-D3AF-40B8-9AE4-422B53B72E2E}" srcOrd="13" destOrd="0" presId="urn:microsoft.com/office/officeart/2005/8/layout/list1"/>
    <dgm:cxn modelId="{0139A0CD-CA2C-45F2-8029-6F2E42D617C3}" type="presParOf" srcId="{8457CA67-B760-43E3-90D0-39D4DEC35342}" destId="{79559FB9-1839-417D-86FF-F1B1CC992C64}"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5682AB0-B490-4D82-B607-946126F8723C}"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pt-BR"/>
        </a:p>
      </dgm:t>
    </dgm:pt>
    <dgm:pt modelId="{951B8C3D-C39C-46F6-BECD-93131197C680}">
      <dgm:prSet phldrT="[Texto]" custT="1"/>
      <dgm:spPr/>
      <dgm:t>
        <a:bodyPr/>
        <a:lstStyle/>
        <a:p>
          <a:pPr algn="just"/>
          <a:r>
            <a:rPr lang="pt-BR" sz="1800" dirty="0"/>
            <a:t>Empenhar, no primeiro semestre do ano de eleição, despesas com publicidade dos órgãos públicos federais, estaduais ou municipais, ou das respectivas entidades da administração indireta, que excedam a 6 (seis) vezes a média mensal dos valores empenhados e não cancelados nos 3 (três) últimos anos que antecedem o pleito</a:t>
          </a:r>
        </a:p>
      </dgm:t>
    </dgm:pt>
    <dgm:pt modelId="{4BD5D07A-7919-42D6-BE29-A9DED371AA4A}" type="parTrans" cxnId="{AC682406-90FE-409B-932F-B25342908557}">
      <dgm:prSet/>
      <dgm:spPr/>
      <dgm:t>
        <a:bodyPr/>
        <a:lstStyle/>
        <a:p>
          <a:endParaRPr lang="pt-BR"/>
        </a:p>
      </dgm:t>
    </dgm:pt>
    <dgm:pt modelId="{08EEA1A7-0F7F-4C74-80F4-3BF8F7BF1CE7}" type="sibTrans" cxnId="{AC682406-90FE-409B-932F-B25342908557}">
      <dgm:prSet/>
      <dgm:spPr/>
      <dgm:t>
        <a:bodyPr/>
        <a:lstStyle/>
        <a:p>
          <a:endParaRPr lang="pt-BR"/>
        </a:p>
      </dgm:t>
    </dgm:pt>
    <dgm:pt modelId="{8457CA67-B760-43E3-90D0-39D4DEC35342}" type="pres">
      <dgm:prSet presAssocID="{A5682AB0-B490-4D82-B607-946126F8723C}" presName="linear" presStyleCnt="0">
        <dgm:presLayoutVars>
          <dgm:dir/>
          <dgm:animLvl val="lvl"/>
          <dgm:resizeHandles val="exact"/>
        </dgm:presLayoutVars>
      </dgm:prSet>
      <dgm:spPr/>
    </dgm:pt>
    <dgm:pt modelId="{FA914561-9EB4-415F-976C-BB5BB14896D0}" type="pres">
      <dgm:prSet presAssocID="{951B8C3D-C39C-46F6-BECD-93131197C680}" presName="parentLin" presStyleCnt="0"/>
      <dgm:spPr/>
    </dgm:pt>
    <dgm:pt modelId="{772BA653-9066-4E88-8CDC-4196ED0DA67C}" type="pres">
      <dgm:prSet presAssocID="{951B8C3D-C39C-46F6-BECD-93131197C680}" presName="parentLeftMargin" presStyleLbl="node1" presStyleIdx="0" presStyleCnt="1"/>
      <dgm:spPr/>
    </dgm:pt>
    <dgm:pt modelId="{FC8B9C4B-FF0F-4D75-A64E-5273EA474EE6}" type="pres">
      <dgm:prSet presAssocID="{951B8C3D-C39C-46F6-BECD-93131197C680}" presName="parentText" presStyleLbl="node1" presStyleIdx="0" presStyleCnt="1" custScaleX="166993" custScaleY="195144" custLinFactNeighborX="3762" custLinFactNeighborY="-665">
        <dgm:presLayoutVars>
          <dgm:chMax val="0"/>
          <dgm:bulletEnabled val="1"/>
        </dgm:presLayoutVars>
      </dgm:prSet>
      <dgm:spPr/>
    </dgm:pt>
    <dgm:pt modelId="{2E8B75B7-A53D-49F1-A482-7FB0578123A3}" type="pres">
      <dgm:prSet presAssocID="{951B8C3D-C39C-46F6-BECD-93131197C680}" presName="negativeSpace" presStyleCnt="0"/>
      <dgm:spPr/>
    </dgm:pt>
    <dgm:pt modelId="{EA3C2601-3E02-4004-AE3D-1DD5F1A28259}" type="pres">
      <dgm:prSet presAssocID="{951B8C3D-C39C-46F6-BECD-93131197C680}" presName="childText" presStyleLbl="conFgAcc1" presStyleIdx="0" presStyleCnt="1">
        <dgm:presLayoutVars>
          <dgm:bulletEnabled val="1"/>
        </dgm:presLayoutVars>
      </dgm:prSet>
      <dgm:spPr/>
    </dgm:pt>
  </dgm:ptLst>
  <dgm:cxnLst>
    <dgm:cxn modelId="{AC682406-90FE-409B-932F-B25342908557}" srcId="{A5682AB0-B490-4D82-B607-946126F8723C}" destId="{951B8C3D-C39C-46F6-BECD-93131197C680}" srcOrd="0" destOrd="0" parTransId="{4BD5D07A-7919-42D6-BE29-A9DED371AA4A}" sibTransId="{08EEA1A7-0F7F-4C74-80F4-3BF8F7BF1CE7}"/>
    <dgm:cxn modelId="{E7A3961A-6311-4C11-B966-F8BCC4854559}" type="presOf" srcId="{951B8C3D-C39C-46F6-BECD-93131197C680}" destId="{FC8B9C4B-FF0F-4D75-A64E-5273EA474EE6}" srcOrd="1" destOrd="0" presId="urn:microsoft.com/office/officeart/2005/8/layout/list1"/>
    <dgm:cxn modelId="{9C602165-DDA6-490C-99E1-BEA8D1AE1BE6}" type="presOf" srcId="{951B8C3D-C39C-46F6-BECD-93131197C680}" destId="{772BA653-9066-4E88-8CDC-4196ED0DA67C}" srcOrd="0" destOrd="0" presId="urn:microsoft.com/office/officeart/2005/8/layout/list1"/>
    <dgm:cxn modelId="{79D1A4E9-661F-48E0-8559-2B79AFEF2DAC}" type="presOf" srcId="{A5682AB0-B490-4D82-B607-946126F8723C}" destId="{8457CA67-B760-43E3-90D0-39D4DEC35342}" srcOrd="0" destOrd="0" presId="urn:microsoft.com/office/officeart/2005/8/layout/list1"/>
    <dgm:cxn modelId="{47A16BA9-890B-461D-9341-C6B7B16A9636}" type="presParOf" srcId="{8457CA67-B760-43E3-90D0-39D4DEC35342}" destId="{FA914561-9EB4-415F-976C-BB5BB14896D0}" srcOrd="0" destOrd="0" presId="urn:microsoft.com/office/officeart/2005/8/layout/list1"/>
    <dgm:cxn modelId="{890352EF-0A94-475B-8E38-52C16A7AFE0D}" type="presParOf" srcId="{FA914561-9EB4-415F-976C-BB5BB14896D0}" destId="{772BA653-9066-4E88-8CDC-4196ED0DA67C}" srcOrd="0" destOrd="0" presId="urn:microsoft.com/office/officeart/2005/8/layout/list1"/>
    <dgm:cxn modelId="{6DEE08B7-5B2A-457D-BA1B-776C044E275F}" type="presParOf" srcId="{FA914561-9EB4-415F-976C-BB5BB14896D0}" destId="{FC8B9C4B-FF0F-4D75-A64E-5273EA474EE6}" srcOrd="1" destOrd="0" presId="urn:microsoft.com/office/officeart/2005/8/layout/list1"/>
    <dgm:cxn modelId="{A9639D9B-1AC2-4671-B652-3B6F9351841D}" type="presParOf" srcId="{8457CA67-B760-43E3-90D0-39D4DEC35342}" destId="{2E8B75B7-A53D-49F1-A482-7FB0578123A3}" srcOrd="1" destOrd="0" presId="urn:microsoft.com/office/officeart/2005/8/layout/list1"/>
    <dgm:cxn modelId="{A74504EF-218D-40AB-A0B3-FC7DA49E1C02}" type="presParOf" srcId="{8457CA67-B760-43E3-90D0-39D4DEC35342}" destId="{EA3C2601-3E02-4004-AE3D-1DD5F1A28259}"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5682AB0-B490-4D82-B607-946126F8723C}"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pt-BR"/>
        </a:p>
      </dgm:t>
    </dgm:pt>
    <dgm:pt modelId="{4888D897-3E17-4898-8A36-A5E3CFC74A26}">
      <dgm:prSet phldrT="[Texto]" custT="1"/>
      <dgm:spPr/>
      <dgm:t>
        <a:bodyPr/>
        <a:lstStyle/>
        <a:p>
          <a:r>
            <a:rPr lang="pt-BR" sz="1800" dirty="0"/>
            <a:t>Fazer, na circunscrição das eleições, revisão geral da remuneração de servidores públicos</a:t>
          </a:r>
        </a:p>
      </dgm:t>
    </dgm:pt>
    <dgm:pt modelId="{5F3FFD28-4597-41FA-BB70-9A43BD634FCA}" type="parTrans" cxnId="{32FD5941-A5B7-4516-A087-5FD5DFB9B038}">
      <dgm:prSet/>
      <dgm:spPr/>
      <dgm:t>
        <a:bodyPr/>
        <a:lstStyle/>
        <a:p>
          <a:endParaRPr lang="pt-BR"/>
        </a:p>
      </dgm:t>
    </dgm:pt>
    <dgm:pt modelId="{15F5278F-5177-4F81-A291-C6FD9768C20B}" type="sibTrans" cxnId="{32FD5941-A5B7-4516-A087-5FD5DFB9B038}">
      <dgm:prSet/>
      <dgm:spPr/>
      <dgm:t>
        <a:bodyPr/>
        <a:lstStyle/>
        <a:p>
          <a:endParaRPr lang="pt-BR"/>
        </a:p>
      </dgm:t>
    </dgm:pt>
    <dgm:pt modelId="{8457CA67-B760-43E3-90D0-39D4DEC35342}" type="pres">
      <dgm:prSet presAssocID="{A5682AB0-B490-4D82-B607-946126F8723C}" presName="linear" presStyleCnt="0">
        <dgm:presLayoutVars>
          <dgm:dir/>
          <dgm:animLvl val="lvl"/>
          <dgm:resizeHandles val="exact"/>
        </dgm:presLayoutVars>
      </dgm:prSet>
      <dgm:spPr/>
    </dgm:pt>
    <dgm:pt modelId="{E50B9739-CDF6-4FA0-A786-9A3427D94AF2}" type="pres">
      <dgm:prSet presAssocID="{4888D897-3E17-4898-8A36-A5E3CFC74A26}" presName="parentLin" presStyleCnt="0"/>
      <dgm:spPr/>
    </dgm:pt>
    <dgm:pt modelId="{A313EF7A-759F-4708-8984-DBCD06116544}" type="pres">
      <dgm:prSet presAssocID="{4888D897-3E17-4898-8A36-A5E3CFC74A26}" presName="parentLeftMargin" presStyleLbl="node1" presStyleIdx="0" presStyleCnt="1"/>
      <dgm:spPr/>
    </dgm:pt>
    <dgm:pt modelId="{C170C0D9-3A57-4BF5-905B-BD7ADFF4BE69}" type="pres">
      <dgm:prSet presAssocID="{4888D897-3E17-4898-8A36-A5E3CFC74A26}" presName="parentText" presStyleLbl="node1" presStyleIdx="0" presStyleCnt="1" custScaleX="166993" custScaleY="72499" custLinFactNeighborX="-2316" custLinFactNeighborY="18750">
        <dgm:presLayoutVars>
          <dgm:chMax val="0"/>
          <dgm:bulletEnabled val="1"/>
        </dgm:presLayoutVars>
      </dgm:prSet>
      <dgm:spPr/>
    </dgm:pt>
    <dgm:pt modelId="{E4315193-986A-4599-A14A-1423B779554F}" type="pres">
      <dgm:prSet presAssocID="{4888D897-3E17-4898-8A36-A5E3CFC74A26}" presName="negativeSpace" presStyleCnt="0"/>
      <dgm:spPr/>
    </dgm:pt>
    <dgm:pt modelId="{B3426459-B223-440D-AECE-98442CBA376A}" type="pres">
      <dgm:prSet presAssocID="{4888D897-3E17-4898-8A36-A5E3CFC74A26}" presName="childText" presStyleLbl="conFgAcc1" presStyleIdx="0" presStyleCnt="1">
        <dgm:presLayoutVars>
          <dgm:bulletEnabled val="1"/>
        </dgm:presLayoutVars>
      </dgm:prSet>
      <dgm:spPr/>
    </dgm:pt>
  </dgm:ptLst>
  <dgm:cxnLst>
    <dgm:cxn modelId="{4C182460-5DDF-4A37-B22C-03AC01391442}" type="presOf" srcId="{A5682AB0-B490-4D82-B607-946126F8723C}" destId="{8457CA67-B760-43E3-90D0-39D4DEC35342}" srcOrd="0" destOrd="0" presId="urn:microsoft.com/office/officeart/2005/8/layout/list1"/>
    <dgm:cxn modelId="{32FD5941-A5B7-4516-A087-5FD5DFB9B038}" srcId="{A5682AB0-B490-4D82-B607-946126F8723C}" destId="{4888D897-3E17-4898-8A36-A5E3CFC74A26}" srcOrd="0" destOrd="0" parTransId="{5F3FFD28-4597-41FA-BB70-9A43BD634FCA}" sibTransId="{15F5278F-5177-4F81-A291-C6FD9768C20B}"/>
    <dgm:cxn modelId="{3E8F2D54-89F3-4B85-8022-F535937707F5}" type="presOf" srcId="{4888D897-3E17-4898-8A36-A5E3CFC74A26}" destId="{A313EF7A-759F-4708-8984-DBCD06116544}" srcOrd="0" destOrd="0" presId="urn:microsoft.com/office/officeart/2005/8/layout/list1"/>
    <dgm:cxn modelId="{EBE31D9C-05BC-41C5-B25A-B27A2CF36DAD}" type="presOf" srcId="{4888D897-3E17-4898-8A36-A5E3CFC74A26}" destId="{C170C0D9-3A57-4BF5-905B-BD7ADFF4BE69}" srcOrd="1" destOrd="0" presId="urn:microsoft.com/office/officeart/2005/8/layout/list1"/>
    <dgm:cxn modelId="{97D86C63-A21A-4EEF-B7E5-793A91816E41}" type="presParOf" srcId="{8457CA67-B760-43E3-90D0-39D4DEC35342}" destId="{E50B9739-CDF6-4FA0-A786-9A3427D94AF2}" srcOrd="0" destOrd="0" presId="urn:microsoft.com/office/officeart/2005/8/layout/list1"/>
    <dgm:cxn modelId="{5288F985-B0CB-406B-ACDD-12F1431B047F}" type="presParOf" srcId="{E50B9739-CDF6-4FA0-A786-9A3427D94AF2}" destId="{A313EF7A-759F-4708-8984-DBCD06116544}" srcOrd="0" destOrd="0" presId="urn:microsoft.com/office/officeart/2005/8/layout/list1"/>
    <dgm:cxn modelId="{CC54CCC8-B3A0-48D5-892E-5476BA873F0F}" type="presParOf" srcId="{E50B9739-CDF6-4FA0-A786-9A3427D94AF2}" destId="{C170C0D9-3A57-4BF5-905B-BD7ADFF4BE69}" srcOrd="1" destOrd="0" presId="urn:microsoft.com/office/officeart/2005/8/layout/list1"/>
    <dgm:cxn modelId="{BBB88A1B-1A98-4927-BD51-30AAB589D863}" type="presParOf" srcId="{8457CA67-B760-43E3-90D0-39D4DEC35342}" destId="{E4315193-986A-4599-A14A-1423B779554F}" srcOrd="1" destOrd="0" presId="urn:microsoft.com/office/officeart/2005/8/layout/list1"/>
    <dgm:cxn modelId="{DE6B29F8-AD8E-4E56-B8DD-179F57E0D9C3}" type="presParOf" srcId="{8457CA67-B760-43E3-90D0-39D4DEC35342}" destId="{B3426459-B223-440D-AECE-98442CBA376A}" srcOrd="2" destOrd="0" presId="urn:microsoft.com/office/officeart/2005/8/layout/lis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3C2601-3E02-4004-AE3D-1DD5F1A28259}">
      <dsp:nvSpPr>
        <dsp:cNvPr id="0" name=""/>
        <dsp:cNvSpPr/>
      </dsp:nvSpPr>
      <dsp:spPr>
        <a:xfrm>
          <a:off x="0" y="281493"/>
          <a:ext cx="8758808" cy="3780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FC8B9C4B-FF0F-4D75-A64E-5273EA474EE6}">
      <dsp:nvSpPr>
        <dsp:cNvPr id="0" name=""/>
        <dsp:cNvSpPr/>
      </dsp:nvSpPr>
      <dsp:spPr>
        <a:xfrm>
          <a:off x="359942" y="57149"/>
          <a:ext cx="8398865" cy="44280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31743" tIns="0" rIns="231743" bIns="0" numCol="1" spcCol="1270" anchor="ctr" anchorCtr="0">
          <a:noAutofit/>
        </a:bodyPr>
        <a:lstStyle/>
        <a:p>
          <a:pPr marL="0" lvl="0" indent="0" algn="l" defTabSz="800100">
            <a:lnSpc>
              <a:spcPct val="90000"/>
            </a:lnSpc>
            <a:spcBef>
              <a:spcPct val="0"/>
            </a:spcBef>
            <a:spcAft>
              <a:spcPct val="35000"/>
            </a:spcAft>
            <a:buNone/>
          </a:pPr>
          <a:r>
            <a:rPr lang="pt-BR" sz="1800" kern="1200" dirty="0"/>
            <a:t>Ceder ou usar bens móveis ou imóveis pertencentes à administração pública</a:t>
          </a:r>
        </a:p>
      </dsp:txBody>
      <dsp:txXfrm>
        <a:off x="381558" y="78765"/>
        <a:ext cx="8355633" cy="399568"/>
      </dsp:txXfrm>
    </dsp:sp>
    <dsp:sp modelId="{B3426459-B223-440D-AECE-98442CBA376A}">
      <dsp:nvSpPr>
        <dsp:cNvPr id="0" name=""/>
        <dsp:cNvSpPr/>
      </dsp:nvSpPr>
      <dsp:spPr>
        <a:xfrm>
          <a:off x="0" y="961893"/>
          <a:ext cx="8758808" cy="3780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C170C0D9-3A57-4BF5-905B-BD7ADFF4BE69}">
      <dsp:nvSpPr>
        <dsp:cNvPr id="0" name=""/>
        <dsp:cNvSpPr/>
      </dsp:nvSpPr>
      <dsp:spPr>
        <a:xfrm>
          <a:off x="359942" y="737549"/>
          <a:ext cx="8398865" cy="44280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31743" tIns="0" rIns="231743" bIns="0" numCol="1" spcCol="1270" anchor="ctr" anchorCtr="0">
          <a:noAutofit/>
        </a:bodyPr>
        <a:lstStyle/>
        <a:p>
          <a:pPr marL="0" lvl="0" indent="0" algn="l" defTabSz="800100">
            <a:lnSpc>
              <a:spcPct val="90000"/>
            </a:lnSpc>
            <a:spcBef>
              <a:spcPct val="0"/>
            </a:spcBef>
            <a:spcAft>
              <a:spcPct val="35000"/>
            </a:spcAft>
            <a:buNone/>
          </a:pPr>
          <a:r>
            <a:rPr lang="pt-BR" sz="1800" kern="1200" dirty="0"/>
            <a:t>Usar materiais ou serviços públicos que ultrapassem as previsões dos órgãos</a:t>
          </a:r>
        </a:p>
      </dsp:txBody>
      <dsp:txXfrm>
        <a:off x="381558" y="759165"/>
        <a:ext cx="8355633" cy="399568"/>
      </dsp:txXfrm>
    </dsp:sp>
    <dsp:sp modelId="{66CD509A-C9AC-4130-8D30-F49502BC1B4A}">
      <dsp:nvSpPr>
        <dsp:cNvPr id="0" name=""/>
        <dsp:cNvSpPr/>
      </dsp:nvSpPr>
      <dsp:spPr>
        <a:xfrm>
          <a:off x="0" y="1945115"/>
          <a:ext cx="8758808" cy="3780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0ECB8828-3A34-4932-A399-23A00C0BFC11}">
      <dsp:nvSpPr>
        <dsp:cNvPr id="0" name=""/>
        <dsp:cNvSpPr/>
      </dsp:nvSpPr>
      <dsp:spPr>
        <a:xfrm>
          <a:off x="359942" y="1417949"/>
          <a:ext cx="8398865" cy="745622"/>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31743" tIns="0" rIns="231743" bIns="0" numCol="1" spcCol="1270" anchor="ctr" anchorCtr="0">
          <a:noAutofit/>
        </a:bodyPr>
        <a:lstStyle/>
        <a:p>
          <a:pPr marL="0" lvl="0" indent="0" algn="l" defTabSz="800100">
            <a:lnSpc>
              <a:spcPct val="90000"/>
            </a:lnSpc>
            <a:spcBef>
              <a:spcPct val="0"/>
            </a:spcBef>
            <a:spcAft>
              <a:spcPct val="35000"/>
            </a:spcAft>
            <a:buNone/>
          </a:pPr>
          <a:r>
            <a:rPr lang="pt-BR" sz="1800" kern="1200" dirty="0"/>
            <a:t>Ceder ou usar serviço de servidor ou de empregado público para comitê de campanha</a:t>
          </a:r>
        </a:p>
      </dsp:txBody>
      <dsp:txXfrm>
        <a:off x="396340" y="1454347"/>
        <a:ext cx="8326069" cy="672826"/>
      </dsp:txXfrm>
    </dsp:sp>
    <dsp:sp modelId="{79559FB9-1839-417D-86FF-F1B1CC992C64}">
      <dsp:nvSpPr>
        <dsp:cNvPr id="0" name=""/>
        <dsp:cNvSpPr/>
      </dsp:nvSpPr>
      <dsp:spPr>
        <a:xfrm>
          <a:off x="0" y="3007891"/>
          <a:ext cx="8758808" cy="3780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0E060247-F6C7-411A-9AB6-56D4D128C8A9}">
      <dsp:nvSpPr>
        <dsp:cNvPr id="0" name=""/>
        <dsp:cNvSpPr/>
      </dsp:nvSpPr>
      <dsp:spPr>
        <a:xfrm>
          <a:off x="359942" y="2401171"/>
          <a:ext cx="8398865" cy="825175"/>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31743" tIns="0" rIns="231743" bIns="0" numCol="1" spcCol="1270" anchor="ctr" anchorCtr="0">
          <a:noAutofit/>
        </a:bodyPr>
        <a:lstStyle/>
        <a:p>
          <a:pPr marL="0" lvl="0" indent="0" algn="l" defTabSz="800100">
            <a:lnSpc>
              <a:spcPct val="90000"/>
            </a:lnSpc>
            <a:spcBef>
              <a:spcPct val="0"/>
            </a:spcBef>
            <a:spcAft>
              <a:spcPct val="35000"/>
            </a:spcAft>
            <a:buNone/>
          </a:pPr>
          <a:r>
            <a:rPr lang="pt-BR" sz="1800" kern="1200" dirty="0"/>
            <a:t>Fazer uso promocional da distribuição gratuita de bens e serviços de caráter social, custeados pelo poder público</a:t>
          </a:r>
        </a:p>
      </dsp:txBody>
      <dsp:txXfrm>
        <a:off x="400224" y="2441453"/>
        <a:ext cx="8318301" cy="744611"/>
      </dsp:txXfrm>
    </dsp:sp>
    <dsp:sp modelId="{3DBECB43-BBB7-4EF2-B9A4-52013E471512}">
      <dsp:nvSpPr>
        <dsp:cNvPr id="0" name=""/>
        <dsp:cNvSpPr/>
      </dsp:nvSpPr>
      <dsp:spPr>
        <a:xfrm>
          <a:off x="0" y="3985946"/>
          <a:ext cx="8758808" cy="3780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AAC15F3B-AE88-4A47-91CF-78739E05800E}">
      <dsp:nvSpPr>
        <dsp:cNvPr id="0" name=""/>
        <dsp:cNvSpPr/>
      </dsp:nvSpPr>
      <dsp:spPr>
        <a:xfrm>
          <a:off x="359942" y="3463946"/>
          <a:ext cx="8398865" cy="740454"/>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31743" tIns="0" rIns="231743" bIns="0" numCol="1" spcCol="1270" anchor="ctr" anchorCtr="0">
          <a:noAutofit/>
        </a:bodyPr>
        <a:lstStyle/>
        <a:p>
          <a:pPr marL="0" lvl="0" indent="0" algn="l" defTabSz="800100">
            <a:lnSpc>
              <a:spcPct val="90000"/>
            </a:lnSpc>
            <a:spcBef>
              <a:spcPct val="0"/>
            </a:spcBef>
            <a:spcAft>
              <a:spcPct val="35000"/>
            </a:spcAft>
            <a:buNone/>
          </a:pPr>
          <a:r>
            <a:rPr lang="pt-BR" sz="1800" kern="1200" dirty="0"/>
            <a:t>Distribuir gratuitamente bens, valores ou benefícios por parte da administração pública – exceto em casos de calamidade pública, emergência ou autorizado em lei</a:t>
          </a:r>
        </a:p>
      </dsp:txBody>
      <dsp:txXfrm>
        <a:off x="396088" y="3500092"/>
        <a:ext cx="8326573" cy="6681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3C2601-3E02-4004-AE3D-1DD5F1A28259}">
      <dsp:nvSpPr>
        <dsp:cNvPr id="0" name=""/>
        <dsp:cNvSpPr/>
      </dsp:nvSpPr>
      <dsp:spPr>
        <a:xfrm>
          <a:off x="0" y="46789"/>
          <a:ext cx="8758808" cy="15372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FC8B9C4B-FF0F-4D75-A64E-5273EA474EE6}">
      <dsp:nvSpPr>
        <dsp:cNvPr id="0" name=""/>
        <dsp:cNvSpPr/>
      </dsp:nvSpPr>
      <dsp:spPr>
        <a:xfrm>
          <a:off x="359941" y="74124"/>
          <a:ext cx="8398865" cy="946962"/>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31743" tIns="0" rIns="231743" bIns="0" numCol="1" spcCol="1270" anchor="ctr" anchorCtr="0">
          <a:noAutofit/>
        </a:bodyPr>
        <a:lstStyle/>
        <a:p>
          <a:pPr marL="0" lvl="0" indent="0" algn="just" defTabSz="800100">
            <a:lnSpc>
              <a:spcPct val="90000"/>
            </a:lnSpc>
            <a:spcBef>
              <a:spcPct val="0"/>
            </a:spcBef>
            <a:spcAft>
              <a:spcPct val="35000"/>
            </a:spcAft>
            <a:buNone/>
          </a:pPr>
          <a:r>
            <a:rPr lang="pt-BR" sz="1800" kern="1200" dirty="0"/>
            <a:t>Nomear, contratar ou admitir, demitir sem justa causa, suprimir vantagens, dificultar/impedir o exercício funcional, remover, transferir ou exonerar servidor público</a:t>
          </a:r>
        </a:p>
      </dsp:txBody>
      <dsp:txXfrm>
        <a:off x="406168" y="120351"/>
        <a:ext cx="8306411" cy="85450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3C2601-3E02-4004-AE3D-1DD5F1A28259}">
      <dsp:nvSpPr>
        <dsp:cNvPr id="0" name=""/>
        <dsp:cNvSpPr/>
      </dsp:nvSpPr>
      <dsp:spPr>
        <a:xfrm>
          <a:off x="0" y="762294"/>
          <a:ext cx="8758808" cy="9072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FC8B9C4B-FF0F-4D75-A64E-5273EA474EE6}">
      <dsp:nvSpPr>
        <dsp:cNvPr id="0" name=""/>
        <dsp:cNvSpPr/>
      </dsp:nvSpPr>
      <dsp:spPr>
        <a:xfrm>
          <a:off x="359941" y="61876"/>
          <a:ext cx="8398865" cy="1275412"/>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31743" tIns="0" rIns="231743" bIns="0" numCol="1" spcCol="1270" anchor="ctr" anchorCtr="0">
          <a:noAutofit/>
        </a:bodyPr>
        <a:lstStyle/>
        <a:p>
          <a:pPr marL="0" lvl="0" indent="0" algn="just" defTabSz="800100">
            <a:lnSpc>
              <a:spcPct val="90000"/>
            </a:lnSpc>
            <a:spcBef>
              <a:spcPct val="0"/>
            </a:spcBef>
            <a:spcAft>
              <a:spcPct val="35000"/>
            </a:spcAft>
            <a:buNone/>
          </a:pPr>
          <a:r>
            <a:rPr lang="pt-BR" sz="1800" kern="1200" dirty="0"/>
            <a:t>É proibido a qualquer candidato comparecer, nos 3 (três) meses que precedem o pleito, a inaugurações de obras públicas.</a:t>
          </a:r>
        </a:p>
      </dsp:txBody>
      <dsp:txXfrm>
        <a:off x="422201" y="124136"/>
        <a:ext cx="8274345" cy="115089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3C2601-3E02-4004-AE3D-1DD5F1A28259}">
      <dsp:nvSpPr>
        <dsp:cNvPr id="0" name=""/>
        <dsp:cNvSpPr/>
      </dsp:nvSpPr>
      <dsp:spPr>
        <a:xfrm>
          <a:off x="0" y="764852"/>
          <a:ext cx="8758808" cy="5292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FC8B9C4B-FF0F-4D75-A64E-5273EA474EE6}">
      <dsp:nvSpPr>
        <dsp:cNvPr id="0" name=""/>
        <dsp:cNvSpPr/>
      </dsp:nvSpPr>
      <dsp:spPr>
        <a:xfrm>
          <a:off x="359941" y="125931"/>
          <a:ext cx="8398865" cy="974334"/>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31743" tIns="0" rIns="231743" bIns="0" numCol="1" spcCol="1270" anchor="ctr" anchorCtr="0">
          <a:noAutofit/>
        </a:bodyPr>
        <a:lstStyle/>
        <a:p>
          <a:pPr marL="0" lvl="0" indent="0" algn="just" defTabSz="800100">
            <a:lnSpc>
              <a:spcPct val="90000"/>
            </a:lnSpc>
            <a:spcBef>
              <a:spcPct val="0"/>
            </a:spcBef>
            <a:spcAft>
              <a:spcPct val="35000"/>
            </a:spcAft>
            <a:buNone/>
          </a:pPr>
          <a:r>
            <a:rPr lang="pt-BR" sz="1800" kern="1200" dirty="0"/>
            <a:t>Realizar transferência voluntária de recursos, ressalvados os recursos destinados a cumprir obrigação formal preexistente para execução de obra ou serviço em andamento e com cronograma prefixado, e os destinados a atender situações de emergência e de calamidade pública</a:t>
          </a:r>
        </a:p>
      </dsp:txBody>
      <dsp:txXfrm>
        <a:off x="407504" y="173494"/>
        <a:ext cx="8303739" cy="879208"/>
      </dsp:txXfrm>
    </dsp:sp>
    <dsp:sp modelId="{B3426459-B223-440D-AECE-98442CBA376A}">
      <dsp:nvSpPr>
        <dsp:cNvPr id="0" name=""/>
        <dsp:cNvSpPr/>
      </dsp:nvSpPr>
      <dsp:spPr>
        <a:xfrm>
          <a:off x="0" y="1771196"/>
          <a:ext cx="8758808" cy="5292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C170C0D9-3A57-4BF5-905B-BD7ADFF4BE69}">
      <dsp:nvSpPr>
        <dsp:cNvPr id="0" name=""/>
        <dsp:cNvSpPr/>
      </dsp:nvSpPr>
      <dsp:spPr>
        <a:xfrm>
          <a:off x="359942" y="1403330"/>
          <a:ext cx="8398865" cy="673704"/>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31743" tIns="0" rIns="231743" bIns="0" numCol="1" spcCol="1270" anchor="ctr" anchorCtr="0">
          <a:noAutofit/>
        </a:bodyPr>
        <a:lstStyle/>
        <a:p>
          <a:pPr marL="0" lvl="0" indent="0" algn="l" defTabSz="800100">
            <a:lnSpc>
              <a:spcPct val="90000"/>
            </a:lnSpc>
            <a:spcBef>
              <a:spcPct val="0"/>
            </a:spcBef>
            <a:spcAft>
              <a:spcPct val="35000"/>
            </a:spcAft>
            <a:buNone/>
          </a:pPr>
          <a:r>
            <a:rPr lang="pt-BR" sz="1800" kern="1200" dirty="0"/>
            <a:t>Autorizar ou veicular publicidade institucional. Ressalvas: produtos com concorrência de mercado e casos graves e urgentes autorizados pela Justiça Eleitoral</a:t>
          </a:r>
        </a:p>
      </dsp:txBody>
      <dsp:txXfrm>
        <a:off x="392830" y="1436218"/>
        <a:ext cx="8333089" cy="607928"/>
      </dsp:txXfrm>
    </dsp:sp>
    <dsp:sp modelId="{66CD509A-C9AC-4130-8D30-F49502BC1B4A}">
      <dsp:nvSpPr>
        <dsp:cNvPr id="0" name=""/>
        <dsp:cNvSpPr/>
      </dsp:nvSpPr>
      <dsp:spPr>
        <a:xfrm>
          <a:off x="0" y="2777943"/>
          <a:ext cx="8758808" cy="5292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0ECB8828-3A34-4932-A399-23A00C0BFC11}">
      <dsp:nvSpPr>
        <dsp:cNvPr id="0" name=""/>
        <dsp:cNvSpPr/>
      </dsp:nvSpPr>
      <dsp:spPr>
        <a:xfrm>
          <a:off x="359942" y="2409674"/>
          <a:ext cx="8398865" cy="674107"/>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31743" tIns="0" rIns="231743" bIns="0" numCol="1" spcCol="1270" anchor="ctr" anchorCtr="0">
          <a:noAutofit/>
        </a:bodyPr>
        <a:lstStyle/>
        <a:p>
          <a:pPr marL="0" lvl="0" indent="0" algn="l" defTabSz="800100">
            <a:lnSpc>
              <a:spcPct val="90000"/>
            </a:lnSpc>
            <a:spcBef>
              <a:spcPct val="0"/>
            </a:spcBef>
            <a:spcAft>
              <a:spcPct val="35000"/>
            </a:spcAft>
            <a:buNone/>
          </a:pPr>
          <a:r>
            <a:rPr lang="pt-BR" sz="1800" kern="1200" dirty="0"/>
            <a:t>Fazer pronunciamento, em rádio ou TV, fora do horário eleitoral gratuito. Ressalvados casos graves e urgentes autorizados pela Justiça Eleitoral.</a:t>
          </a:r>
        </a:p>
      </dsp:txBody>
      <dsp:txXfrm>
        <a:off x="392849" y="2442581"/>
        <a:ext cx="8333051" cy="608293"/>
      </dsp:txXfrm>
    </dsp:sp>
    <dsp:sp modelId="{79559FB9-1839-417D-86FF-F1B1CC992C64}">
      <dsp:nvSpPr>
        <dsp:cNvPr id="0" name=""/>
        <dsp:cNvSpPr/>
      </dsp:nvSpPr>
      <dsp:spPr>
        <a:xfrm>
          <a:off x="0" y="3794361"/>
          <a:ext cx="8758808" cy="5292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0E060247-F6C7-411A-9AB6-56D4D128C8A9}">
      <dsp:nvSpPr>
        <dsp:cNvPr id="0" name=""/>
        <dsp:cNvSpPr/>
      </dsp:nvSpPr>
      <dsp:spPr>
        <a:xfrm>
          <a:off x="359942" y="3416421"/>
          <a:ext cx="8398865" cy="683777"/>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31743" tIns="0" rIns="231743" bIns="0" numCol="1" spcCol="1270" anchor="ctr" anchorCtr="0">
          <a:noAutofit/>
        </a:bodyPr>
        <a:lstStyle/>
        <a:p>
          <a:pPr marL="0" lvl="0" indent="0" algn="l" defTabSz="800100">
            <a:lnSpc>
              <a:spcPct val="90000"/>
            </a:lnSpc>
            <a:spcBef>
              <a:spcPct val="0"/>
            </a:spcBef>
            <a:spcAft>
              <a:spcPct val="35000"/>
            </a:spcAft>
            <a:buNone/>
          </a:pPr>
          <a:r>
            <a:rPr lang="pt-BR" sz="1800" kern="1200" dirty="0"/>
            <a:t>Na realização de inaugurações é vedada a contratação de shows artísticos pagos com recursos públicos</a:t>
          </a:r>
        </a:p>
      </dsp:txBody>
      <dsp:txXfrm>
        <a:off x="393321" y="3449800"/>
        <a:ext cx="8332107" cy="61701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3C2601-3E02-4004-AE3D-1DD5F1A28259}">
      <dsp:nvSpPr>
        <dsp:cNvPr id="0" name=""/>
        <dsp:cNvSpPr/>
      </dsp:nvSpPr>
      <dsp:spPr>
        <a:xfrm>
          <a:off x="0" y="905368"/>
          <a:ext cx="8758808" cy="5292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FC8B9C4B-FF0F-4D75-A64E-5273EA474EE6}">
      <dsp:nvSpPr>
        <dsp:cNvPr id="0" name=""/>
        <dsp:cNvSpPr/>
      </dsp:nvSpPr>
      <dsp:spPr>
        <a:xfrm>
          <a:off x="359942" y="1469"/>
          <a:ext cx="8398865" cy="1209736"/>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31743" tIns="0" rIns="231743" bIns="0" numCol="1" spcCol="1270" anchor="ctr" anchorCtr="0">
          <a:noAutofit/>
        </a:bodyPr>
        <a:lstStyle/>
        <a:p>
          <a:pPr marL="0" lvl="0" indent="0" algn="just" defTabSz="800100">
            <a:lnSpc>
              <a:spcPct val="90000"/>
            </a:lnSpc>
            <a:spcBef>
              <a:spcPct val="0"/>
            </a:spcBef>
            <a:spcAft>
              <a:spcPct val="35000"/>
            </a:spcAft>
            <a:buNone/>
          </a:pPr>
          <a:r>
            <a:rPr lang="pt-BR" sz="1800" kern="1200" dirty="0"/>
            <a:t>Empenhar, no primeiro semestre do ano de eleição, despesas com publicidade dos órgãos públicos federais, estaduais ou municipais, ou das respectivas entidades da administração indireta, que excedam a 6 (seis) vezes a média mensal dos valores empenhados e não cancelados nos 3 (três) últimos anos que antecedem o pleito</a:t>
          </a:r>
        </a:p>
      </dsp:txBody>
      <dsp:txXfrm>
        <a:off x="418996" y="60523"/>
        <a:ext cx="8280757" cy="109162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426459-B223-440D-AECE-98442CBA376A}">
      <dsp:nvSpPr>
        <dsp:cNvPr id="0" name=""/>
        <dsp:cNvSpPr/>
      </dsp:nvSpPr>
      <dsp:spPr>
        <a:xfrm>
          <a:off x="0" y="319964"/>
          <a:ext cx="8758808" cy="11844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C170C0D9-3A57-4BF5-905B-BD7ADFF4BE69}">
      <dsp:nvSpPr>
        <dsp:cNvPr id="0" name=""/>
        <dsp:cNvSpPr/>
      </dsp:nvSpPr>
      <dsp:spPr>
        <a:xfrm>
          <a:off x="350927" y="267948"/>
          <a:ext cx="8398865" cy="100588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31743" tIns="0" rIns="231743" bIns="0" numCol="1" spcCol="1270" anchor="ctr" anchorCtr="0">
          <a:noAutofit/>
        </a:bodyPr>
        <a:lstStyle/>
        <a:p>
          <a:pPr marL="0" lvl="0" indent="0" algn="l" defTabSz="800100">
            <a:lnSpc>
              <a:spcPct val="90000"/>
            </a:lnSpc>
            <a:spcBef>
              <a:spcPct val="0"/>
            </a:spcBef>
            <a:spcAft>
              <a:spcPct val="35000"/>
            </a:spcAft>
            <a:buNone/>
          </a:pPr>
          <a:r>
            <a:rPr lang="pt-BR" sz="1800" kern="1200" dirty="0"/>
            <a:t>Fazer, na circunscrição das eleições, revisão geral da remuneração de servidores públicos</a:t>
          </a:r>
        </a:p>
      </dsp:txBody>
      <dsp:txXfrm>
        <a:off x="400030" y="317051"/>
        <a:ext cx="8300659" cy="907674"/>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A20DD3CA-EC78-449A-9DE6-AEC4D3A7562F}" type="datetimeFigureOut">
              <a:rPr lang="pt-BR" smtClean="0"/>
              <a:t>03/11/2024</a:t>
            </a:fld>
            <a:endParaRPr lang="pt-BR"/>
          </a:p>
        </p:txBody>
      </p:sp>
      <p:sp>
        <p:nvSpPr>
          <p:cNvPr id="4" name="Espaço Reservado para Rodapé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167112FB-321E-46C1-BC74-F8E74C18C107}" type="slidenum">
              <a:rPr lang="pt-BR" smtClean="0"/>
              <a:t>‹nº›</a:t>
            </a:fld>
            <a:endParaRPr lang="pt-BR"/>
          </a:p>
        </p:txBody>
      </p:sp>
    </p:spTree>
    <p:extLst>
      <p:ext uri="{BB962C8B-B14F-4D97-AF65-F5344CB8AC3E}">
        <p14:creationId xmlns:p14="http://schemas.microsoft.com/office/powerpoint/2010/main" val="9616691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3B88C670-B246-4507-8C5D-D672B4A270A1}" type="datetimeFigureOut">
              <a:rPr lang="pt-BR" smtClean="0"/>
              <a:t>03/11/2024</a:t>
            </a:fld>
            <a:endParaRPr lang="pt-BR"/>
          </a:p>
        </p:txBody>
      </p:sp>
      <p:sp>
        <p:nvSpPr>
          <p:cNvPr id="4" name="Espaço Reservado para Imagem de Slide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2BB41A5C-5EA4-47D9-B9B2-384FB05FCD81}" type="slidenum">
              <a:rPr lang="pt-BR" smtClean="0"/>
              <a:t>‹nº›</a:t>
            </a:fld>
            <a:endParaRPr lang="pt-BR"/>
          </a:p>
        </p:txBody>
      </p:sp>
    </p:spTree>
    <p:extLst>
      <p:ext uri="{BB962C8B-B14F-4D97-AF65-F5344CB8AC3E}">
        <p14:creationId xmlns:p14="http://schemas.microsoft.com/office/powerpoint/2010/main" val="10707786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2BB41A5C-5EA4-47D9-B9B2-384FB05FCD81}" type="slidenum">
              <a:rPr lang="pt-BR" smtClean="0"/>
              <a:t>1</a:t>
            </a:fld>
            <a:endParaRPr lang="pt-BR"/>
          </a:p>
        </p:txBody>
      </p:sp>
    </p:spTree>
    <p:extLst>
      <p:ext uri="{BB962C8B-B14F-4D97-AF65-F5344CB8AC3E}">
        <p14:creationId xmlns:p14="http://schemas.microsoft.com/office/powerpoint/2010/main" val="23921889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5059"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normAutofit fontScale="32500" lnSpcReduction="20000"/>
          </a:bodyPr>
          <a:lstStyle/>
          <a:p>
            <a:r>
              <a:rPr lang="pt-BR" dirty="0"/>
              <a:t>Agente Público é todo aquele que exerce, ainda que transitoriamente ou sem remuneração, por eleição, nomeação, designação, contratação ou qualquer forma de investidura ou vínculo, mandato, cargo, emprego ou função pública. Tal definição tem origem na Lei 8.429/1992 (Lei de Improbidade Administrativa), em seu art. 2º. De forma sucinta, percebemos que agente público é toda pessoa física que presta serviços ao Estado, </a:t>
            </a:r>
            <a:r>
              <a:rPr lang="pt-BR" dirty="0" err="1"/>
              <a:t>remuneradamente</a:t>
            </a:r>
            <a:r>
              <a:rPr lang="pt-BR" dirty="0"/>
              <a:t> ou gratuitamente, permanentemente ou transitoriamente, politicamente ou administrativamente.</a:t>
            </a:r>
          </a:p>
          <a:p>
            <a:r>
              <a:rPr lang="pt-BR" dirty="0"/>
              <a:t>Percebemos que a expressão agente público agrega vários segmentos do serviço público, sendo bem mais ampla que a definição de servidor público, normalmente, adotada pelos Estatutos, que os definem como a pessoa legalmente investida em cargo público. De fato, o servidor público integra uma das categorias dos agentes públicos.</a:t>
            </a:r>
          </a:p>
          <a:p>
            <a:r>
              <a:rPr lang="pt-BR" dirty="0"/>
              <a:t>Portanto, agente público é todo indivíduo ligado ao Estado por algum tipo de vínculo, e sua atuação nessa qualidade representa a manifestação de vontade estatal. Nesse contexto, torna-se claro que o servidor público é uma espécie do gênero agente público, pois, em sentido estrito, o servidor público é o agente ligado ao Estado pelo regime estatutário. O servidor público é aquele que ocupa cargo público, já agente público é o ocupante de cargo, emprego, função ou mandato. Sendo os servidores públicos espécies de agentes públicos, os mesmos são classificados como agentes administrativos.</a:t>
            </a:r>
          </a:p>
          <a:p>
            <a:r>
              <a:rPr lang="pt-BR" dirty="0"/>
              <a:t>Já a expressão empregado público é utilizada para representar aqueles que possuem um vínculo funcional com a Administração, estabelecido através de um regime jurídico celetista, enquanto funcionário público é um termo que atualmente só é utilizado no Direito Penal, não sendo mais relevante no estudo do Direito Administrativo. Funcionário público, para o Direito Penal, é todo aquele que, embora transitoriamente ou sem remuneração, pratica crime contra a Administração Pública, no exercício de cargo, emprego ou função. Assim, os conceitos de agente público, empregado no Direito Administrativo, e de funcionário público, empregado no Direito Penal, são bem amplos e equivalentes.</a:t>
            </a:r>
          </a:p>
          <a:p>
            <a:r>
              <a:rPr lang="pt-BR" dirty="0"/>
              <a:t>Por fim, o agente público é uma pessoa natural mediante a qual o Estado se faz presente. O agente manifesta uma vontade que, afinal, é imputada ao próprio Estado. Agentes públicos são, assim, todas as pessoas físicas que manifestam, por algum tipo de vínculo, a vontade do Estado, nas três esferas do Governo (União/Estados e Distrito Federal/Municípios) e nos três Poderes do Estado (Executivo/Legislativo/Judiciário). Trata-se, desse modo, de uma expressão utilizada em sentido amplo e genérico.</a:t>
            </a:r>
          </a:p>
          <a:p>
            <a:r>
              <a:rPr lang="pt-BR" dirty="0"/>
              <a:t>Cargos Públicos</a:t>
            </a:r>
          </a:p>
          <a:p>
            <a:r>
              <a:rPr lang="pt-BR" dirty="0"/>
              <a:t>Quais são as espécies de cargos públicos presentes no Direito Administrativo brasileiro? Observamos que há três cargos distintos no serviço público, a citar:</a:t>
            </a:r>
          </a:p>
          <a:p>
            <a:r>
              <a:rPr lang="pt-BR" dirty="0"/>
              <a:t>a) Cargo Vitalício: é uma espécie de “</a:t>
            </a:r>
            <a:r>
              <a:rPr lang="pt-BR" dirty="0" err="1"/>
              <a:t>super</a:t>
            </a:r>
            <a:r>
              <a:rPr lang="pt-BR" dirty="0"/>
              <a:t> estabilidade”, na qual a exoneração se faz somente com sentença com trânsito em julgado. O exemplo de cargo desta natureza é o Juiz de Direito.</a:t>
            </a:r>
          </a:p>
          <a:p>
            <a:r>
              <a:rPr lang="pt-BR" dirty="0"/>
              <a:t>b) Cargo Efetivo: é aquele constituído mediante concurso público e caracterizado pela estabilidade.</a:t>
            </a:r>
          </a:p>
          <a:p>
            <a:r>
              <a:rPr lang="pt-BR" dirty="0"/>
              <a:t>c) Cargo em Comissão: é aquele livre de nomeação e de exoneração, preenchido sem concurso e caracterizado por não possuir estabilidade.</a:t>
            </a:r>
          </a:p>
          <a:p>
            <a:r>
              <a:rPr lang="pt-BR" dirty="0"/>
              <a:t>Espécies e Classificação</a:t>
            </a:r>
          </a:p>
          <a:p>
            <a:r>
              <a:rPr lang="pt-BR" dirty="0"/>
              <a:t>Utilizaremos aqui a definição de Hely Lopes Meirelles quanto às espécies e classificações de Agentes Públicos, uma vez que esta é a mais usual e frequente em concursos públicos.</a:t>
            </a:r>
          </a:p>
          <a:p>
            <a:r>
              <a:rPr lang="pt-BR" dirty="0"/>
              <a:t>a) Agentes Políticos: são aqueles integrantes do alto escalão do Governo, possuindo competência definida diretamente pela Constituição Federal, exercendo funções governamentais, judiciais e quase judiciais, elaborando normas legais, conduzindo os negócios públicos, decidindo e atuando com independência nos assuntos de sua competência. Não se submetem aos regimes jurídicos próprios dos servidores públicos em geral, pois possuem regras próprias, devido à importância de suas funções. Normalmente, seus cargos são providos mediante eleição, nomeação ou designação. Exemplos:</a:t>
            </a:r>
          </a:p>
          <a:p>
            <a:r>
              <a:rPr lang="pt-BR" dirty="0"/>
              <a:t>o Membros do Poder Executivo – o Chefe do Poder Executivo (Presidente da República, Governador e Prefeito) e seus auxiliares imediatos (Ministros de Estado e Secretários Estaduais e Municipais);</a:t>
            </a:r>
          </a:p>
          <a:p>
            <a:r>
              <a:rPr lang="pt-BR" dirty="0"/>
              <a:t>o Membros do Poder Legislativo – Senadores, Deputados (Federais, Estaduais e Distritais) e Vereadores;</a:t>
            </a:r>
          </a:p>
          <a:p>
            <a:r>
              <a:rPr lang="pt-BR" dirty="0"/>
              <a:t>o Membros do Poder Judiciário – Magistrados (Juízes, Desembargadores, Ministros de Tribunais Superiores);</a:t>
            </a:r>
          </a:p>
          <a:p>
            <a:r>
              <a:rPr lang="pt-BR" dirty="0"/>
              <a:t>o Membros do Ministério Público (Procuradores e Promotores) e Membros dos Tribunais de Contas (Ministros e Conselheiros);</a:t>
            </a:r>
          </a:p>
          <a:p>
            <a:r>
              <a:rPr lang="pt-BR" dirty="0"/>
              <a:t>o Representantes diplomáticos (diplomatas);</a:t>
            </a:r>
          </a:p>
          <a:p>
            <a:r>
              <a:rPr lang="pt-BR" dirty="0"/>
              <a:t>o Demais autoridades que atuem com independência funcional no desempenho das atribuições governamentais, judiciais ou quase judiciais, atuando ao quadro do funcionalismo estatutário.</a:t>
            </a:r>
          </a:p>
          <a:p>
            <a:r>
              <a:rPr lang="pt-BR" dirty="0"/>
              <a:t>Nesse sentido, o STF referiu-se aos magistrados como “agentes políticos, investidos para o exercício de atribuições constitucionais, sendo dotados de plena liberdade funcional no desempenho de suas funções, com prerrogativas próprias e legislação específica”. As prerrogativas dos agentes políticos, hauridas diretamente da Constituinte, os distinguem dos demais agentes públicos, sendo garantias necessárias para o regular exercício de suas relevantes funções (liberdade para tomada de decisões). Ainda, segundo a Corte Suprema, a Lei nº 8.429/1992, de atos de improbidade administrativa, não se aplica a todos os agentes políticos. No entendimento do STF, essa lei não é aplicável aos agentes políticos sujeitos ao chamado “regime de crime de responsabilidade”.</a:t>
            </a:r>
          </a:p>
          <a:p>
            <a:r>
              <a:rPr lang="pt-BR" dirty="0"/>
              <a:t>b) Agentes Administrativos: são aqueles que possuem uma relação funcional com a Administração Pública. Exercem atividade profissional e remunerada e sujeitam-se à hierarquia administrativa e a regime jurídico próprio. São os servidores públicos, os empregados públicos, os contratados temporariamente (excepcional interesse público – art. 37, IX, CF), os ocupantes de cargo em comissão etc.</a:t>
            </a:r>
          </a:p>
          <a:p>
            <a:r>
              <a:rPr lang="pt-BR" dirty="0"/>
              <a:t>Como regime jurídico devemos entender o conjunto de regras que estabelecem a relação existente entre a Administração Pública e seus agentes públicos. De modo sucinto, podemos concluir que tal expressão abrange o conjunto de direitos e deveres existente em tal vínculo funcional (A Lei 8.112/90 - Estatuto do Servidor Público Federal – representa o regime jurídico dos servidores públicos civis no âmbito federal, mas existem também outros estatutos). Alguns autores utilizam a expressão “servidores públicos” em sentido amplo, englobando os servidores públicos em sentido estrito (estatutários) e os empregados públicos.</a:t>
            </a:r>
          </a:p>
          <a:p>
            <a:r>
              <a:rPr lang="pt-BR" dirty="0"/>
              <a:t>Distinções de Agentes Administrativos</a:t>
            </a:r>
          </a:p>
          <a:p>
            <a:r>
              <a:rPr lang="pt-BR" dirty="0"/>
              <a:t>1. Servidor Público: ocupante de cargo público, efetivo ou comissionado (Lei 8.112/1990); mantêm relação funcional com o Estado em regime estatutário, sempre sujeito a regime jurídico de direito público.</a:t>
            </a:r>
          </a:p>
          <a:p>
            <a:r>
              <a:rPr lang="pt-BR" dirty="0"/>
              <a:t>2. Empregado Público: ocupante de emprego público, não tem estabilidade, mas possui direito ao fundo de garantia (regime contratual trabalhista – celetista); sujeitos a regime jurídico de direito privado. </a:t>
            </a:r>
            <a:r>
              <a:rPr lang="pt-BR" dirty="0" err="1"/>
              <a:t>Ex</a:t>
            </a:r>
            <a:r>
              <a:rPr lang="pt-BR" dirty="0"/>
              <a:t>: Banco do Brasil.</a:t>
            </a:r>
          </a:p>
          <a:p>
            <a:r>
              <a:rPr lang="pt-BR" dirty="0"/>
              <a:t>Observação:</a:t>
            </a:r>
          </a:p>
          <a:p>
            <a:r>
              <a:rPr lang="pt-BR" dirty="0"/>
              <a:t>Enquanto vigeu a redação do art. 39, caput, dada pela EC nº 19/98 (a qual extinguiu a exigência de adoção do denominado regime jurídico único) foi possível a contratação, concomitante, de servidores públicos e de empregados públicos pela Administração Direta, autarquias e fundações públicas de qualquer ente federado. Contudo, a modificação do referido caput teve sua eficácia suspensa, pelo Supremo Tribunal Federal, em agosto de 2007, porque a Câmara dos Deputados não observou a exigência de aprovação em dois turnos (CF, art. 60, § 2º). Na ADI (Ação Direta de Inconstitucionalidade) 2.135/DF (2/8/2007), a Corte Suprema deferiu medida cautelar para suspender a eficácia do art. 39, caput, da CF, com a redação da EC nº 19/98, esclarecendo que a decisão terá efeitos prospectivos (</a:t>
            </a:r>
            <a:r>
              <a:rPr lang="pt-BR" dirty="0" err="1"/>
              <a:t>ex</a:t>
            </a:r>
            <a:r>
              <a:rPr lang="pt-BR" dirty="0"/>
              <a:t> nunc), isto, é, toda a legislação editada durante a vigência do artigo continua válida, assim como as respectivas contratações de pessoal.</a:t>
            </a:r>
          </a:p>
          <a:p>
            <a:r>
              <a:rPr lang="pt-BR" dirty="0"/>
              <a:t>Em suma, até que seja decidido o mérito da causa, voltou a vigorar a redação original, que exige a adoção, por parte de cada ente da Federação, de um só regime jurídico aplicável a todos os servidores integrantes da Administração Direta, autarquias e fundações públicas. Logo, atualmente, não é mais possível a contratação, concomitante, de servidores públicos e de empregados públicos para os órgãos e entidades </a:t>
            </a:r>
            <a:r>
              <a:rPr lang="pt-BR" dirty="0" err="1"/>
              <a:t>retromencionados</a:t>
            </a:r>
            <a:r>
              <a:rPr lang="pt-BR" dirty="0"/>
              <a:t>.</a:t>
            </a:r>
          </a:p>
          <a:p>
            <a:r>
              <a:rPr lang="pt-BR" dirty="0"/>
              <a:t>3. Função Pública: todo cargo tem função, mas nem toda função tem cargo. </a:t>
            </a:r>
            <a:r>
              <a:rPr lang="pt-BR" dirty="0" err="1"/>
              <a:t>Ex</a:t>
            </a:r>
            <a:r>
              <a:rPr lang="pt-BR" dirty="0"/>
              <a:t>: mesário eleitoral, júri de tribunal.</a:t>
            </a:r>
          </a:p>
          <a:p>
            <a:r>
              <a:rPr lang="pt-BR" dirty="0"/>
              <a:t>4. Funcionário público: termo não mais utilizado no Direito Administrativo, somente no Direito Penal (substituído por Agente Público). Na seara do direito penal ela é empregada abarcando todos os agentes que, embora transitoriamente ou sem remuneração, pratiquem crime contra a administração pública, no exercício de cargo, emprego ou função públicos (CP, art. 327). Portanto, para fins penais, a abrangência do conceito de funcionário público é a mais ampla possível, correspondendo à expressão “agente público”, consagrada no âmbito administrativo.</a:t>
            </a:r>
          </a:p>
          <a:p>
            <a:r>
              <a:rPr lang="pt-BR" dirty="0"/>
              <a:t>c) Agentes Honoríficos: não possuem qualquer vínculo funcional com o Estado. Possuem, geralmente, uma função gratuita e temporária, mas respondem penalmente pelo exercício arbitrário delas. Segundo a doutrina, colaboram com o Estado prestando serviços específicos em decorrência de sua condição cívica, de sua honorabilidade ou de sua notória capacidade profissional. Nessas condições, temos: mesários do TRE, jurados do Tribunal de Júri, membros de Conselhos Tutelares, dentre outros. São apenas considerados “funcionários públicos” para fins penais e usualmente atuam sem remuneração.</a:t>
            </a:r>
          </a:p>
          <a:p>
            <a:r>
              <a:rPr lang="pt-BR" dirty="0"/>
              <a:t>d) Agentes Delegados: são os particulares contratados pela Administração, que agem em nome próprio, executando as atribuições para as quais foram contratados, sob a permanente fiscalização do poder delegante. Não são servidores públicos e não atuam em nome do Estado, mas apenas colaboram com o Poder Público (descentralização por colaboração). Sujeitam-se, todavia, no exercício da atividade delegada, à responsabilidade civil objetiva (CF, art. 37, § 6º) e ao mandado de segurança (CF, art. 5º. LXIX). Enquadram-se como “funcionários públicos” para fins penais (CP, art. 327). Dividem-se, basicamente, em: concessionários, permissionários e </a:t>
            </a:r>
            <a:r>
              <a:rPr lang="pt-BR" dirty="0" err="1"/>
              <a:t>autorizatários</a:t>
            </a:r>
            <a:r>
              <a:rPr lang="pt-BR" dirty="0"/>
              <a:t> de serviços públicos, bem como leiloeiros, tradutores públicos, entre outros.</a:t>
            </a:r>
          </a:p>
          <a:p>
            <a:r>
              <a:rPr lang="pt-BR" dirty="0"/>
              <a:t>e) Agentes Credenciados: são os que recebem da Administração a incumbência de representá-la em determinado ato ou praticar certa atividade específica, mediante remuneração do Poder Público </a:t>
            </a:r>
            <a:r>
              <a:rPr lang="pt-BR" dirty="0" err="1"/>
              <a:t>credenciante</a:t>
            </a:r>
            <a:r>
              <a:rPr lang="pt-BR" dirty="0"/>
              <a:t>. Como exemplo, podemos citar as clínicas especializadas credenciadas pelo SUS (Sistema Único de Saúde), as clínicas especializadas credenciadas pelo DETRAN e a atribuição a alguma pessoa da tarefa de representar o Brasil em determinado evento internacional (ex., artistas). Também são </a:t>
            </a:r>
            <a:r>
              <a:rPr lang="pt-BR" dirty="0" err="1"/>
              <a:t>considerandos</a:t>
            </a:r>
            <a:r>
              <a:rPr lang="pt-BR" dirty="0"/>
              <a:t> “funcionários públicos” para fins penais.</a:t>
            </a:r>
          </a:p>
          <a:p>
            <a:r>
              <a:rPr lang="pt-BR" dirty="0"/>
              <a:t>Referências Bibliográficas</a:t>
            </a:r>
          </a:p>
          <a:p>
            <a:r>
              <a:rPr lang="pt-BR" dirty="0"/>
              <a:t>ALEXANDRINO, Marcelo e PAULO, Vicente. Direito Administrativo Descomplicado. São Paulo: Método, 2008.</a:t>
            </a:r>
          </a:p>
          <a:p>
            <a:r>
              <a:rPr lang="pt-BR" dirty="0"/>
              <a:t>MEIRELLES, Hely Lopes. Direito Administrativo Brasileiro. São Paulo: Malheiros Editores, 2008.</a:t>
            </a:r>
          </a:p>
          <a:p>
            <a:r>
              <a:rPr lang="pt-BR" dirty="0"/>
              <a:t>MELLO, Celso Antônio Bandeira De. Curso de Direito Administrativo. São Paulo: Malheiros Editores, 2010.</a:t>
            </a:r>
          </a:p>
          <a:p>
            <a:r>
              <a:rPr lang="pt-BR" dirty="0"/>
              <a:t>PIETRO, Maria Sylvia Zanella Di. Direito Administrativo. São Paulo: Editora Atlas, 2009.</a:t>
            </a:r>
          </a:p>
          <a:p>
            <a:r>
              <a:rPr lang="pt-BR" dirty="0"/>
              <a:t>Currículo do articulista:</a:t>
            </a:r>
            <a:br>
              <a:rPr lang="pt-BR" dirty="0"/>
            </a:br>
            <a:br>
              <a:rPr lang="pt-BR" dirty="0"/>
            </a:br>
            <a:r>
              <a:rPr lang="pt-BR" dirty="0"/>
              <a:t>Bacharel em Economia pela Universidade Federal de Uberlândia / Bacharel e Licenciado em História </a:t>
            </a:r>
            <a:r>
              <a:rPr lang="pt-BR" dirty="0" err="1"/>
              <a:t>pel</a:t>
            </a:r>
            <a:endParaRPr lang="pt-BR" dirty="0"/>
          </a:p>
          <a:p>
            <a:pPr eaLnBrk="1" hangingPunct="1">
              <a:spcBef>
                <a:spcPct val="0"/>
              </a:spcBef>
            </a:pPr>
            <a:endParaRPr lang="pt-BR" dirty="0">
              <a:latin typeface="Calibri" charset="0"/>
            </a:endParaRPr>
          </a:p>
        </p:txBody>
      </p:sp>
      <p:sp>
        <p:nvSpPr>
          <p:cNvPr id="45060"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5592453E-4424-934A-A231-84315871633B}" type="slidenum">
              <a:rPr lang="pt-BR"/>
              <a:pPr eaLnBrk="1" hangingPunct="1"/>
              <a:t>27</a:t>
            </a:fld>
            <a:endParaRPr lang="pt-B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5059"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normAutofit fontScale="32500" lnSpcReduction="20000"/>
          </a:bodyPr>
          <a:lstStyle/>
          <a:p>
            <a:r>
              <a:rPr lang="pt-BR" dirty="0"/>
              <a:t>Agente Público é todo aquele que exerce, ainda que transitoriamente ou sem remuneração, por eleição, nomeação, designação, contratação ou qualquer forma de investidura ou vínculo, mandato, cargo, emprego ou função pública. Tal definição tem origem na Lei 8.429/1992 (Lei de Improbidade Administrativa), em seu art. 2º. De forma sucinta, percebemos que agente público é toda pessoa física que presta serviços ao Estado, </a:t>
            </a:r>
            <a:r>
              <a:rPr lang="pt-BR" dirty="0" err="1"/>
              <a:t>remuneradamente</a:t>
            </a:r>
            <a:r>
              <a:rPr lang="pt-BR" dirty="0"/>
              <a:t> ou gratuitamente, permanentemente ou transitoriamente, politicamente ou administrativamente.</a:t>
            </a:r>
          </a:p>
          <a:p>
            <a:r>
              <a:rPr lang="pt-BR" dirty="0"/>
              <a:t>Percebemos que a expressão agente público agrega vários segmentos do serviço público, sendo bem mais ampla que a definição de servidor público, normalmente, adotada pelos Estatutos, que os definem como a pessoa legalmente investida em cargo público. De fato, o servidor público integra uma das categorias dos agentes públicos.</a:t>
            </a:r>
          </a:p>
          <a:p>
            <a:r>
              <a:rPr lang="pt-BR" dirty="0"/>
              <a:t>Portanto, agente público é todo indivíduo ligado ao Estado por algum tipo de vínculo, e sua atuação nessa qualidade representa a manifestação de vontade estatal. Nesse contexto, torna-se claro que o servidor público é uma espécie do gênero agente público, pois, em sentido estrito, o servidor público é o agente ligado ao Estado pelo regime estatutário. O servidor público é aquele que ocupa cargo público, já agente público é o ocupante de cargo, emprego, função ou mandato. Sendo os servidores públicos espécies de agentes públicos, os mesmos são classificados como agentes administrativos.</a:t>
            </a:r>
          </a:p>
          <a:p>
            <a:r>
              <a:rPr lang="pt-BR" dirty="0"/>
              <a:t>Já a expressão empregado público é utilizada para representar aqueles que possuem um vínculo funcional com a Administração, estabelecido através de um regime jurídico celetista, enquanto funcionário público é um termo que atualmente só é utilizado no Direito Penal, não sendo mais relevante no estudo do Direito Administrativo. Funcionário público, para o Direito Penal, é todo aquele que, embora transitoriamente ou sem remuneração, pratica crime contra a Administração Pública, no exercício de cargo, emprego ou função. Assim, os conceitos de agente público, empregado no Direito Administrativo, e de funcionário público, empregado no Direito Penal, são bem amplos e equivalentes.</a:t>
            </a:r>
          </a:p>
          <a:p>
            <a:r>
              <a:rPr lang="pt-BR" dirty="0"/>
              <a:t>Por fim, o agente público é uma pessoa natural mediante a qual o Estado se faz presente. O agente manifesta uma vontade que, afinal, é imputada ao próprio Estado. Agentes públicos são, assim, todas as pessoas físicas que manifestam, por algum tipo de vínculo, a vontade do Estado, nas três esferas do Governo (União/Estados e Distrito Federal/Municípios) e nos três Poderes do Estado (Executivo/Legislativo/Judiciário). Trata-se, desse modo, de uma expressão utilizada em sentido amplo e genérico.</a:t>
            </a:r>
          </a:p>
          <a:p>
            <a:r>
              <a:rPr lang="pt-BR" dirty="0"/>
              <a:t>Cargos Públicos</a:t>
            </a:r>
          </a:p>
          <a:p>
            <a:r>
              <a:rPr lang="pt-BR" dirty="0"/>
              <a:t>Quais são as espécies de cargos públicos presentes no Direito Administrativo brasileiro? Observamos que há três cargos distintos no serviço público, a citar:</a:t>
            </a:r>
          </a:p>
          <a:p>
            <a:r>
              <a:rPr lang="pt-BR" dirty="0"/>
              <a:t>a) Cargo Vitalício: é uma espécie de “</a:t>
            </a:r>
            <a:r>
              <a:rPr lang="pt-BR" dirty="0" err="1"/>
              <a:t>super</a:t>
            </a:r>
            <a:r>
              <a:rPr lang="pt-BR" dirty="0"/>
              <a:t> estabilidade”, na qual a exoneração se faz somente com sentença com trânsito em julgado. O exemplo de cargo desta natureza é o Juiz de Direito.</a:t>
            </a:r>
          </a:p>
          <a:p>
            <a:r>
              <a:rPr lang="pt-BR" dirty="0"/>
              <a:t>b) Cargo Efetivo: é aquele constituído mediante concurso público e caracterizado pela estabilidade.</a:t>
            </a:r>
          </a:p>
          <a:p>
            <a:r>
              <a:rPr lang="pt-BR" dirty="0"/>
              <a:t>c) Cargo em Comissão: é aquele livre de nomeação e de exoneração, preenchido sem concurso e caracterizado por não possuir estabilidade.</a:t>
            </a:r>
          </a:p>
          <a:p>
            <a:r>
              <a:rPr lang="pt-BR" dirty="0"/>
              <a:t>Espécies e Classificação</a:t>
            </a:r>
          </a:p>
          <a:p>
            <a:r>
              <a:rPr lang="pt-BR" dirty="0"/>
              <a:t>Utilizaremos aqui a definição de Hely Lopes Meirelles quanto às espécies e classificações de Agentes Públicos, uma vez que esta é a mais usual e frequente em concursos públicos.</a:t>
            </a:r>
          </a:p>
          <a:p>
            <a:r>
              <a:rPr lang="pt-BR" dirty="0"/>
              <a:t>a) Agentes Políticos: são aqueles integrantes do alto escalão do Governo, possuindo competência definida diretamente pela Constituição Federal, exercendo funções governamentais, judiciais e quase judiciais, elaborando normas legais, conduzindo os negócios públicos, decidindo e atuando com independência nos assuntos de sua competência. Não se submetem aos regimes jurídicos próprios dos servidores públicos em geral, pois possuem regras próprias, devido à importância de suas funções. Normalmente, seus cargos são providos mediante eleição, nomeação ou designação. Exemplos:</a:t>
            </a:r>
          </a:p>
          <a:p>
            <a:r>
              <a:rPr lang="pt-BR" dirty="0"/>
              <a:t>o Membros do Poder Executivo – o Chefe do Poder Executivo (Presidente da República, Governador e Prefeito) e seus auxiliares imediatos (Ministros de Estado e Secretários Estaduais e Municipais);</a:t>
            </a:r>
          </a:p>
          <a:p>
            <a:r>
              <a:rPr lang="pt-BR" dirty="0"/>
              <a:t>o Membros do Poder Legislativo – Senadores, Deputados (Federais, Estaduais e Distritais) e Vereadores;</a:t>
            </a:r>
          </a:p>
          <a:p>
            <a:r>
              <a:rPr lang="pt-BR" dirty="0"/>
              <a:t>o Membros do Poder Judiciário – Magistrados (Juízes, Desembargadores, Ministros de Tribunais Superiores);</a:t>
            </a:r>
          </a:p>
          <a:p>
            <a:r>
              <a:rPr lang="pt-BR" dirty="0"/>
              <a:t>o Membros do Ministério Público (Procuradores e Promotores) e Membros dos Tribunais de Contas (Ministros e Conselheiros);</a:t>
            </a:r>
          </a:p>
          <a:p>
            <a:r>
              <a:rPr lang="pt-BR" dirty="0"/>
              <a:t>o Representantes diplomáticos (diplomatas);</a:t>
            </a:r>
          </a:p>
          <a:p>
            <a:r>
              <a:rPr lang="pt-BR" dirty="0"/>
              <a:t>o Demais autoridades que atuem com independência funcional no desempenho das atribuições governamentais, judiciais ou quase judiciais, atuando ao quadro do funcionalismo estatutário.</a:t>
            </a:r>
          </a:p>
          <a:p>
            <a:r>
              <a:rPr lang="pt-BR" dirty="0"/>
              <a:t>Nesse sentido, o STF referiu-se aos magistrados como “agentes políticos, investidos para o exercício de atribuições constitucionais, sendo dotados de plena liberdade funcional no desempenho de suas funções, com prerrogativas próprias e legislação específica”. As prerrogativas dos agentes políticos, hauridas diretamente da Constituinte, os distinguem dos demais agentes públicos, sendo garantias necessárias para o regular exercício de suas relevantes funções (liberdade para tomada de decisões). Ainda, segundo a Corte Suprema, a Lei nº 8.429/1992, de atos de improbidade administrativa, não se aplica a todos os agentes políticos. No entendimento do STF, essa lei não é aplicável aos agentes políticos sujeitos ao chamado “regime de crime de responsabilidade”.</a:t>
            </a:r>
          </a:p>
          <a:p>
            <a:r>
              <a:rPr lang="pt-BR" dirty="0"/>
              <a:t>b) Agentes Administrativos: são aqueles que possuem uma relação funcional com a Administração Pública. Exercem atividade profissional e remunerada e sujeitam-se à hierarquia administrativa e a regime jurídico próprio. São os servidores públicos, os empregados públicos, os contratados temporariamente (excepcional interesse público – art. 37, IX, CF), os ocupantes de cargo em comissão etc.</a:t>
            </a:r>
          </a:p>
          <a:p>
            <a:r>
              <a:rPr lang="pt-BR" dirty="0"/>
              <a:t>Como regime jurídico devemos entender o conjunto de regras que estabelecem a relação existente entre a Administração Pública e seus agentes públicos. De modo sucinto, podemos concluir que tal expressão abrange o conjunto de direitos e deveres existente em tal vínculo funcional (A Lei 8.112/90 - Estatuto do Servidor Público Federal – representa o regime jurídico dos servidores públicos civis no âmbito federal, mas existem também outros estatutos). Alguns autores utilizam a expressão “servidores públicos” em sentido amplo, englobando os servidores públicos em sentido estrito (estatutários) e os empregados públicos.</a:t>
            </a:r>
          </a:p>
          <a:p>
            <a:r>
              <a:rPr lang="pt-BR" dirty="0"/>
              <a:t>Distinções de Agentes Administrativos</a:t>
            </a:r>
          </a:p>
          <a:p>
            <a:r>
              <a:rPr lang="pt-BR" dirty="0"/>
              <a:t>1. Servidor Público: ocupante de cargo público, efetivo ou comissionado (Lei 8.112/1990); mantêm relação funcional com o Estado em regime estatutário, sempre sujeito a regime jurídico de direito público.</a:t>
            </a:r>
          </a:p>
          <a:p>
            <a:r>
              <a:rPr lang="pt-BR" dirty="0"/>
              <a:t>2. Empregado Público: ocupante de emprego público, não tem estabilidade, mas possui direito ao fundo de garantia (regime contratual trabalhista – celetista); sujeitos a regime jurídico de direito privado. </a:t>
            </a:r>
            <a:r>
              <a:rPr lang="pt-BR" dirty="0" err="1"/>
              <a:t>Ex</a:t>
            </a:r>
            <a:r>
              <a:rPr lang="pt-BR" dirty="0"/>
              <a:t>: Banco do Brasil.</a:t>
            </a:r>
          </a:p>
          <a:p>
            <a:r>
              <a:rPr lang="pt-BR" dirty="0"/>
              <a:t>Observação:</a:t>
            </a:r>
          </a:p>
          <a:p>
            <a:r>
              <a:rPr lang="pt-BR" dirty="0"/>
              <a:t>Enquanto vigeu a redação do art. 39, caput, dada pela EC nº 19/98 (a qual extinguiu a exigência de adoção do denominado regime jurídico único) foi possível a contratação, concomitante, de servidores públicos e de empregados públicos pela Administração Direta, autarquias e fundações públicas de qualquer ente federado. Contudo, a modificação do referido caput teve sua eficácia suspensa, pelo Supremo Tribunal Federal, em agosto de 2007, porque a Câmara dos Deputados não observou a exigência de aprovação em dois turnos (CF, art. 60, § 2º). Na ADI (Ação Direta de Inconstitucionalidade) 2.135/DF (2/8/2007), a Corte Suprema deferiu medida cautelar para suspender a eficácia do art. 39, caput, da CF, com a redação da EC nº 19/98, esclarecendo que a decisão terá efeitos prospectivos (</a:t>
            </a:r>
            <a:r>
              <a:rPr lang="pt-BR" dirty="0" err="1"/>
              <a:t>ex</a:t>
            </a:r>
            <a:r>
              <a:rPr lang="pt-BR" dirty="0"/>
              <a:t> nunc), isto, é, toda a legislação editada durante a vigência do artigo continua válida, assim como as respectivas contratações de pessoal.</a:t>
            </a:r>
          </a:p>
          <a:p>
            <a:r>
              <a:rPr lang="pt-BR" dirty="0"/>
              <a:t>Em suma, até que seja decidido o mérito da causa, voltou a vigorar a redação original, que exige a adoção, por parte de cada ente da Federação, de um só regime jurídico aplicável a todos os servidores integrantes da Administração Direta, autarquias e fundações públicas. Logo, atualmente, não é mais possível a contratação, concomitante, de servidores públicos e de empregados públicos para os órgãos e entidades </a:t>
            </a:r>
            <a:r>
              <a:rPr lang="pt-BR" dirty="0" err="1"/>
              <a:t>retromencionados</a:t>
            </a:r>
            <a:r>
              <a:rPr lang="pt-BR" dirty="0"/>
              <a:t>.</a:t>
            </a:r>
          </a:p>
          <a:p>
            <a:r>
              <a:rPr lang="pt-BR" dirty="0"/>
              <a:t>3. Função Pública: todo cargo tem função, mas nem toda função tem cargo. </a:t>
            </a:r>
            <a:r>
              <a:rPr lang="pt-BR" dirty="0" err="1"/>
              <a:t>Ex</a:t>
            </a:r>
            <a:r>
              <a:rPr lang="pt-BR" dirty="0"/>
              <a:t>: mesário eleitoral, júri de tribunal.</a:t>
            </a:r>
          </a:p>
          <a:p>
            <a:r>
              <a:rPr lang="pt-BR" dirty="0"/>
              <a:t>4. Funcionário público: termo não mais utilizado no Direito Administrativo, somente no Direito Penal (substituído por Agente Público). Na seara do direito penal ela é empregada abarcando todos os agentes que, embora transitoriamente ou sem remuneração, pratiquem crime contra a administração pública, no exercício de cargo, emprego ou função públicos (CP, art. 327). Portanto, para fins penais, a abrangência do conceito de funcionário público é a mais ampla possível, correspondendo à expressão “agente público”, consagrada no âmbito administrativo.</a:t>
            </a:r>
          </a:p>
          <a:p>
            <a:r>
              <a:rPr lang="pt-BR" dirty="0"/>
              <a:t>c) Agentes Honoríficos: não possuem qualquer vínculo funcional com o Estado. Possuem, geralmente, uma função gratuita e temporária, mas respondem penalmente pelo exercício arbitrário delas. Segundo a doutrina, colaboram com o Estado prestando serviços específicos em decorrência de sua condição cívica, de sua honorabilidade ou de sua notória capacidade profissional. Nessas condições, temos: mesários do TRE, jurados do Tribunal de Júri, membros de Conselhos Tutelares, dentre outros. São apenas considerados “funcionários públicos” para fins penais e usualmente atuam sem remuneração.</a:t>
            </a:r>
          </a:p>
          <a:p>
            <a:r>
              <a:rPr lang="pt-BR" dirty="0"/>
              <a:t>d) Agentes Delegados: são os particulares contratados pela Administração, que agem em nome próprio, executando as atribuições para as quais foram contratados, sob a permanente fiscalização do poder delegante. Não são servidores públicos e não atuam em nome do Estado, mas apenas colaboram com o Poder Público (descentralização por colaboração). Sujeitam-se, todavia, no exercício da atividade delegada, à responsabilidade civil objetiva (CF, art. 37, § 6º) e ao mandado de segurança (CF, art. 5º. LXIX). Enquadram-se como “funcionários públicos” para fins penais (CP, art. 327). Dividem-se, basicamente, em: concessionários, permissionários e </a:t>
            </a:r>
            <a:r>
              <a:rPr lang="pt-BR" dirty="0" err="1"/>
              <a:t>autorizatários</a:t>
            </a:r>
            <a:r>
              <a:rPr lang="pt-BR" dirty="0"/>
              <a:t> de serviços públicos, bem como leiloeiros, tradutores públicos, entre outros.</a:t>
            </a:r>
          </a:p>
          <a:p>
            <a:r>
              <a:rPr lang="pt-BR" dirty="0"/>
              <a:t>e) Agentes Credenciados: são os que recebem da Administração a incumbência de representá-la em determinado ato ou praticar certa atividade específica, mediante remuneração do Poder Público </a:t>
            </a:r>
            <a:r>
              <a:rPr lang="pt-BR" dirty="0" err="1"/>
              <a:t>credenciante</a:t>
            </a:r>
            <a:r>
              <a:rPr lang="pt-BR" dirty="0"/>
              <a:t>. Como exemplo, podemos citar as clínicas especializadas credenciadas pelo SUS (Sistema Único de Saúde), as clínicas especializadas credenciadas pelo DETRAN e a atribuição a alguma pessoa da tarefa de representar o Brasil em determinado evento internacional (ex., artistas). Também são </a:t>
            </a:r>
            <a:r>
              <a:rPr lang="pt-BR" dirty="0" err="1"/>
              <a:t>considerandos</a:t>
            </a:r>
            <a:r>
              <a:rPr lang="pt-BR" dirty="0"/>
              <a:t> “funcionários públicos” para fins penais.</a:t>
            </a:r>
          </a:p>
          <a:p>
            <a:r>
              <a:rPr lang="pt-BR" dirty="0"/>
              <a:t>Referências Bibliográficas</a:t>
            </a:r>
          </a:p>
          <a:p>
            <a:r>
              <a:rPr lang="pt-BR" dirty="0"/>
              <a:t>ALEXANDRINO, Marcelo e PAULO, Vicente. Direito Administrativo Descomplicado. São Paulo: Método, 2008.</a:t>
            </a:r>
          </a:p>
          <a:p>
            <a:r>
              <a:rPr lang="pt-BR" dirty="0"/>
              <a:t>MEIRELLES, Hely Lopes. Direito Administrativo Brasileiro. São Paulo: Malheiros Editores, 2008.</a:t>
            </a:r>
          </a:p>
          <a:p>
            <a:r>
              <a:rPr lang="pt-BR" dirty="0"/>
              <a:t>MELLO, Celso Antônio Bandeira De. Curso de Direito Administrativo. São Paulo: Malheiros Editores, 2010.</a:t>
            </a:r>
          </a:p>
          <a:p>
            <a:r>
              <a:rPr lang="pt-BR" dirty="0"/>
              <a:t>PIETRO, Maria Sylvia Zanella Di. Direito Administrativo. São Paulo: Editora Atlas, 2009.</a:t>
            </a:r>
          </a:p>
          <a:p>
            <a:r>
              <a:rPr lang="pt-BR" dirty="0"/>
              <a:t>Currículo do articulista:</a:t>
            </a:r>
            <a:br>
              <a:rPr lang="pt-BR" dirty="0"/>
            </a:br>
            <a:br>
              <a:rPr lang="pt-BR" dirty="0"/>
            </a:br>
            <a:r>
              <a:rPr lang="pt-BR" dirty="0"/>
              <a:t>Bacharel em Economia pela Universidade Federal de Uberlândia / Bacharel e Licenciado em História </a:t>
            </a:r>
            <a:r>
              <a:rPr lang="pt-BR" dirty="0" err="1"/>
              <a:t>pel</a:t>
            </a:r>
            <a:endParaRPr lang="pt-BR" dirty="0"/>
          </a:p>
          <a:p>
            <a:pPr eaLnBrk="1" hangingPunct="1">
              <a:spcBef>
                <a:spcPct val="0"/>
              </a:spcBef>
            </a:pPr>
            <a:endParaRPr lang="pt-BR" dirty="0">
              <a:latin typeface="Calibri" charset="0"/>
            </a:endParaRPr>
          </a:p>
        </p:txBody>
      </p:sp>
      <p:sp>
        <p:nvSpPr>
          <p:cNvPr id="45060"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5592453E-4424-934A-A231-84315871633B}" type="slidenum">
              <a:rPr lang="pt-BR"/>
              <a:pPr eaLnBrk="1" hangingPunct="1"/>
              <a:t>28</a:t>
            </a:fld>
            <a:endParaRPr lang="pt-B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5059"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spcBef>
                <a:spcPct val="0"/>
              </a:spcBef>
            </a:pPr>
            <a:endParaRPr lang="pt-BR">
              <a:latin typeface="Calibri" charset="0"/>
            </a:endParaRPr>
          </a:p>
        </p:txBody>
      </p:sp>
      <p:sp>
        <p:nvSpPr>
          <p:cNvPr id="45060"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5592453E-4424-934A-A231-84315871633B}" type="slidenum">
              <a:rPr lang="pt-BR"/>
              <a:pPr eaLnBrk="1" hangingPunct="1"/>
              <a:t>29</a:t>
            </a:fld>
            <a:endParaRPr lang="pt-B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5059"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spcBef>
                <a:spcPct val="0"/>
              </a:spcBef>
            </a:pPr>
            <a:endParaRPr lang="pt-BR">
              <a:latin typeface="Calibri" charset="0"/>
            </a:endParaRPr>
          </a:p>
        </p:txBody>
      </p:sp>
      <p:sp>
        <p:nvSpPr>
          <p:cNvPr id="45060"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5592453E-4424-934A-A231-84315871633B}" type="slidenum">
              <a:rPr lang="pt-BR"/>
              <a:pPr eaLnBrk="1" hangingPunct="1"/>
              <a:t>30</a:t>
            </a:fld>
            <a:endParaRPr lang="pt-B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5813C8-CD33-7367-2BD2-986A0462BD9A}"/>
            </a:ext>
          </a:extLst>
        </p:cNvPr>
        <p:cNvGrpSpPr/>
        <p:nvPr/>
      </p:nvGrpSpPr>
      <p:grpSpPr>
        <a:xfrm>
          <a:off x="0" y="0"/>
          <a:ext cx="0" cy="0"/>
          <a:chOff x="0" y="0"/>
          <a:chExt cx="0" cy="0"/>
        </a:xfrm>
      </p:grpSpPr>
      <p:sp>
        <p:nvSpPr>
          <p:cNvPr id="45058" name="Espaço Reservado para Imagem de Slide 1">
            <a:extLst>
              <a:ext uri="{FF2B5EF4-FFF2-40B4-BE49-F238E27FC236}">
                <a16:creationId xmlns:a16="http://schemas.microsoft.com/office/drawing/2014/main" id="{B76252A6-EDD2-E07D-0919-FBC25318E9B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5059" name="Espaço Reservado para Anotações 2">
            <a:extLst>
              <a:ext uri="{FF2B5EF4-FFF2-40B4-BE49-F238E27FC236}">
                <a16:creationId xmlns:a16="http://schemas.microsoft.com/office/drawing/2014/main" id="{1C3B9DA8-3BE3-167C-9BEA-B7B96AF1E2F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spcBef>
                <a:spcPct val="0"/>
              </a:spcBef>
            </a:pPr>
            <a:endParaRPr lang="pt-BR">
              <a:latin typeface="Calibri" charset="0"/>
            </a:endParaRPr>
          </a:p>
        </p:txBody>
      </p:sp>
      <p:sp>
        <p:nvSpPr>
          <p:cNvPr id="45060" name="Espaço Reservado para Número de Slide 3">
            <a:extLst>
              <a:ext uri="{FF2B5EF4-FFF2-40B4-BE49-F238E27FC236}">
                <a16:creationId xmlns:a16="http://schemas.microsoft.com/office/drawing/2014/main" id="{F2E74F71-91CE-6F21-EE67-F5F2509E1E2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5592453E-4424-934A-A231-84315871633B}" type="slidenum">
              <a:rPr lang="pt-BR"/>
              <a:pPr eaLnBrk="1" hangingPunct="1"/>
              <a:t>31</a:t>
            </a:fld>
            <a:endParaRPr lang="pt-BR"/>
          </a:p>
        </p:txBody>
      </p:sp>
    </p:spTree>
    <p:extLst>
      <p:ext uri="{BB962C8B-B14F-4D97-AF65-F5344CB8AC3E}">
        <p14:creationId xmlns:p14="http://schemas.microsoft.com/office/powerpoint/2010/main" val="3396036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5059"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spcBef>
                <a:spcPct val="0"/>
              </a:spcBef>
            </a:pPr>
            <a:endParaRPr lang="pt-BR">
              <a:latin typeface="Calibri" charset="0"/>
            </a:endParaRPr>
          </a:p>
        </p:txBody>
      </p:sp>
      <p:sp>
        <p:nvSpPr>
          <p:cNvPr id="45060"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5592453E-4424-934A-A231-84315871633B}" type="slidenum">
              <a:rPr lang="pt-BR"/>
              <a:pPr eaLnBrk="1" hangingPunct="1"/>
              <a:t>32</a:t>
            </a:fld>
            <a:endParaRPr lang="pt-B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2BB41A5C-5EA4-47D9-B9B2-384FB05FCD81}" type="slidenum">
              <a:rPr lang="pt-BR" smtClean="0"/>
              <a:t>33</a:t>
            </a:fld>
            <a:endParaRPr lang="pt-BR"/>
          </a:p>
        </p:txBody>
      </p:sp>
    </p:spTree>
    <p:extLst>
      <p:ext uri="{BB962C8B-B14F-4D97-AF65-F5344CB8AC3E}">
        <p14:creationId xmlns:p14="http://schemas.microsoft.com/office/powerpoint/2010/main" val="33149176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Slide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5285458"/>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ítulo e Conteúdo">
    <p:spTree>
      <p:nvGrpSpPr>
        <p:cNvPr id="1" name=""/>
        <p:cNvGrpSpPr/>
        <p:nvPr/>
      </p:nvGrpSpPr>
      <p:grpSpPr>
        <a:xfrm>
          <a:off x="0" y="0"/>
          <a:ext cx="0" cy="0"/>
          <a:chOff x="0" y="0"/>
          <a:chExt cx="0" cy="0"/>
        </a:xfrm>
      </p:grpSpPr>
      <p:pic>
        <p:nvPicPr>
          <p:cNvPr id="3" name="Imagem 2">
            <a:extLst>
              <a:ext uri="{FF2B5EF4-FFF2-40B4-BE49-F238E27FC236}">
                <a16:creationId xmlns:a16="http://schemas.microsoft.com/office/drawing/2014/main" id="{9D32E7D2-9734-CCBC-AF78-8D1C07289A2A}"/>
              </a:ext>
            </a:extLst>
          </p:cNvPr>
          <p:cNvPicPr>
            <a:picLocks noChangeAspect="1"/>
          </p:cNvPicPr>
          <p:nvPr userDrawn="1"/>
        </p:nvPicPr>
        <p:blipFill>
          <a:blip r:embed="rId2"/>
          <a:stretch>
            <a:fillRect/>
          </a:stretch>
        </p:blipFill>
        <p:spPr>
          <a:xfrm>
            <a:off x="0" y="0"/>
            <a:ext cx="9144000" cy="6858000"/>
          </a:xfrm>
          <a:prstGeom prst="rect">
            <a:avLst/>
          </a:prstGeom>
        </p:spPr>
      </p:pic>
    </p:spTree>
    <p:extLst>
      <p:ext uri="{BB962C8B-B14F-4D97-AF65-F5344CB8AC3E}">
        <p14:creationId xmlns:p14="http://schemas.microsoft.com/office/powerpoint/2010/main" val="789964375"/>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ítulo e Conteúdo">
    <p:spTree>
      <p:nvGrpSpPr>
        <p:cNvPr id="1" name=""/>
        <p:cNvGrpSpPr/>
        <p:nvPr/>
      </p:nvGrpSpPr>
      <p:grpSpPr>
        <a:xfrm>
          <a:off x="0" y="0"/>
          <a:ext cx="0" cy="0"/>
          <a:chOff x="0" y="0"/>
          <a:chExt cx="0" cy="0"/>
        </a:xfrm>
      </p:grpSpPr>
      <p:pic>
        <p:nvPicPr>
          <p:cNvPr id="2" name="Imagem 1">
            <a:extLst>
              <a:ext uri="{FF2B5EF4-FFF2-40B4-BE49-F238E27FC236}">
                <a16:creationId xmlns:a16="http://schemas.microsoft.com/office/drawing/2014/main" id="{BA4515D9-B865-A0DD-05FA-51771DF359D3}"/>
              </a:ext>
            </a:extLst>
          </p:cNvPr>
          <p:cNvPicPr>
            <a:picLocks noChangeAspect="1"/>
          </p:cNvPicPr>
          <p:nvPr userDrawn="1"/>
        </p:nvPicPr>
        <p:blipFill>
          <a:blip r:embed="rId2"/>
          <a:stretch>
            <a:fillRect/>
          </a:stretch>
        </p:blipFill>
        <p:spPr>
          <a:xfrm>
            <a:off x="0" y="0"/>
            <a:ext cx="9144000" cy="6858000"/>
          </a:xfrm>
          <a:prstGeom prst="rect">
            <a:avLst/>
          </a:prstGeom>
        </p:spPr>
      </p:pic>
    </p:spTree>
    <p:extLst>
      <p:ext uri="{BB962C8B-B14F-4D97-AF65-F5344CB8AC3E}">
        <p14:creationId xmlns:p14="http://schemas.microsoft.com/office/powerpoint/2010/main" val="3104367368"/>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Imagem 2">
            <a:extLst>
              <a:ext uri="{FF2B5EF4-FFF2-40B4-BE49-F238E27FC236}">
                <a16:creationId xmlns:a16="http://schemas.microsoft.com/office/drawing/2014/main" id="{0845DCEB-5F17-005A-225C-D6C78183BE7A}"/>
              </a:ext>
            </a:extLst>
          </p:cNvPr>
          <p:cNvPicPr>
            <a:picLocks noChangeAspect="1"/>
          </p:cNvPicPr>
          <p:nvPr userDrawn="1"/>
        </p:nvPicPr>
        <p:blipFill>
          <a:blip r:embed="rId5"/>
          <a:stretch>
            <a:fillRect/>
          </a:stretch>
        </p:blipFill>
        <p:spPr>
          <a:xfrm>
            <a:off x="0" y="2285"/>
            <a:ext cx="9144000" cy="6855715"/>
          </a:xfrm>
          <a:prstGeom prst="rect">
            <a:avLst/>
          </a:prstGeom>
        </p:spPr>
      </p:pic>
    </p:spTree>
    <p:extLst>
      <p:ext uri="{BB962C8B-B14F-4D97-AF65-F5344CB8AC3E}">
        <p14:creationId xmlns:p14="http://schemas.microsoft.com/office/powerpoint/2010/main" val="3760006658"/>
      </p:ext>
    </p:extLst>
  </p:cSld>
  <p:clrMap bg1="lt1" tx1="dk1" bg2="lt2" tx2="dk2" accent1="accent1" accent2="accent2" accent3="accent3" accent4="accent4" accent5="accent5" accent6="accent6" hlink="hlink" folHlink="folHlink"/>
  <p:sldLayoutIdLst>
    <p:sldLayoutId id="2147483682" r:id="rId1"/>
    <p:sldLayoutId id="2147483677" r:id="rId2"/>
    <p:sldLayoutId id="2147483683" r:id="rId3"/>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pt-B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planalto.gov.br/ccivil_03/Constituicao/Constituicao.htm#art57%C2%A76ii" TargetMode="External"/><Relationship Id="rId2" Type="http://schemas.openxmlformats.org/officeDocument/2006/relationships/hyperlink" Target="https://www.planalto.gov.br/ccivil_03/Constituicao/Constituicao.htm#art37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32.xml.rels><?xml version="1.0" encoding="UTF-8" standalone="yes"?>
<Relationships xmlns="http://schemas.openxmlformats.org/package/2006/relationships"><Relationship Id="rId8" Type="http://schemas.openxmlformats.org/officeDocument/2006/relationships/diagramData" Target="../diagrams/data6.xml"/><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07C8D35F-4234-2C6B-9BB8-DD2166F4CA42}"/>
              </a:ext>
            </a:extLst>
          </p:cNvPr>
          <p:cNvSpPr txBox="1"/>
          <p:nvPr/>
        </p:nvSpPr>
        <p:spPr>
          <a:xfrm>
            <a:off x="250371" y="1697432"/>
            <a:ext cx="4866659" cy="255454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BR" sz="4000" b="1" i="0" u="none" strike="noStrike" kern="120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Times New Roman" panose="02020603050405020304" pitchFamily="18" charset="0"/>
              </a:rPr>
              <a:t>ENCERRAMENTO DE MANDATO E TÉRMINO DO EXERCÍCIO</a:t>
            </a:r>
          </a:p>
        </p:txBody>
      </p:sp>
      <p:pic>
        <p:nvPicPr>
          <p:cNvPr id="7" name="Imagem 6">
            <a:extLst>
              <a:ext uri="{FF2B5EF4-FFF2-40B4-BE49-F238E27FC236}">
                <a16:creationId xmlns:a16="http://schemas.microsoft.com/office/drawing/2014/main" id="{FDFC2755-35FF-E5F8-8DC5-FCCE032422E9}"/>
              </a:ext>
            </a:extLst>
          </p:cNvPr>
          <p:cNvPicPr>
            <a:picLocks noChangeAspect="1"/>
          </p:cNvPicPr>
          <p:nvPr/>
        </p:nvPicPr>
        <p:blipFill>
          <a:blip r:embed="rId3"/>
          <a:stretch>
            <a:fillRect/>
          </a:stretch>
        </p:blipFill>
        <p:spPr>
          <a:xfrm>
            <a:off x="4572000" y="2613677"/>
            <a:ext cx="4133850" cy="1638300"/>
          </a:xfrm>
          <a:prstGeom prst="rect">
            <a:avLst/>
          </a:prstGeom>
        </p:spPr>
      </p:pic>
    </p:spTree>
    <p:extLst>
      <p:ext uri="{BB962C8B-B14F-4D97-AF65-F5344CB8AC3E}">
        <p14:creationId xmlns:p14="http://schemas.microsoft.com/office/powerpoint/2010/main" val="20169234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AF527C-09AD-BDB2-7F17-998FC5241714}"/>
            </a:ext>
          </a:extLst>
        </p:cNvPr>
        <p:cNvGrpSpPr/>
        <p:nvPr/>
      </p:nvGrpSpPr>
      <p:grpSpPr>
        <a:xfrm>
          <a:off x="0" y="0"/>
          <a:ext cx="0" cy="0"/>
          <a:chOff x="0" y="0"/>
          <a:chExt cx="0" cy="0"/>
        </a:xfrm>
      </p:grpSpPr>
      <p:sp>
        <p:nvSpPr>
          <p:cNvPr id="4" name="CaixaDeTexto 3">
            <a:extLst>
              <a:ext uri="{FF2B5EF4-FFF2-40B4-BE49-F238E27FC236}">
                <a16:creationId xmlns:a16="http://schemas.microsoft.com/office/drawing/2014/main" id="{5D106C4A-EC82-D863-6B92-776A1DD49BF9}"/>
              </a:ext>
            </a:extLst>
          </p:cNvPr>
          <p:cNvSpPr txBox="1"/>
          <p:nvPr/>
        </p:nvSpPr>
        <p:spPr>
          <a:xfrm>
            <a:off x="358022" y="207949"/>
            <a:ext cx="8240485" cy="707886"/>
          </a:xfrm>
          <a:prstGeom prst="rect">
            <a:avLst/>
          </a:prstGeom>
          <a:noFill/>
        </p:spPr>
        <p:txBody>
          <a:bodyPr wrap="square" rtlCol="0">
            <a:spAutoFit/>
          </a:bodyPr>
          <a:lstStyle/>
          <a:p>
            <a:pPr fontAlgn="base"/>
            <a:r>
              <a:rPr lang="pt-BR" sz="4000" b="1" dirty="0">
                <a:solidFill>
                  <a:srgbClr val="0C326F"/>
                </a:solidFill>
                <a:latin typeface="rawline"/>
              </a:rPr>
              <a:t>Aplicação em Educação</a:t>
            </a:r>
            <a:r>
              <a:rPr lang="pt-BR" sz="4000" b="1" dirty="0">
                <a:solidFill>
                  <a:srgbClr val="0C326F"/>
                </a:solidFill>
                <a:effectLst/>
                <a:latin typeface="rawline"/>
              </a:rPr>
              <a:t>:</a:t>
            </a:r>
            <a:endParaRPr lang="pt-BR" sz="3600" dirty="0">
              <a:solidFill>
                <a:srgbClr val="002060"/>
              </a:solidFill>
            </a:endParaRPr>
          </a:p>
        </p:txBody>
      </p:sp>
      <p:sp>
        <p:nvSpPr>
          <p:cNvPr id="5" name="CaixaDeTexto 4">
            <a:extLst>
              <a:ext uri="{FF2B5EF4-FFF2-40B4-BE49-F238E27FC236}">
                <a16:creationId xmlns:a16="http://schemas.microsoft.com/office/drawing/2014/main" id="{C4A9F26F-A33C-99B2-CD77-82DD1B6DB677}"/>
              </a:ext>
            </a:extLst>
          </p:cNvPr>
          <p:cNvSpPr txBox="1"/>
          <p:nvPr/>
        </p:nvSpPr>
        <p:spPr>
          <a:xfrm>
            <a:off x="358022" y="1251850"/>
            <a:ext cx="8568263" cy="2400657"/>
          </a:xfrm>
          <a:prstGeom prst="rect">
            <a:avLst/>
          </a:prstGeom>
          <a:noFill/>
        </p:spPr>
        <p:txBody>
          <a:bodyPr wrap="square">
            <a:spAutoFit/>
          </a:bodyPr>
          <a:lstStyle/>
          <a:p>
            <a:pPr algn="just" fontAlgn="base"/>
            <a:r>
              <a:rPr lang="pt-BR" sz="2500" u="sng" dirty="0">
                <a:solidFill>
                  <a:srgbClr val="002060"/>
                </a:solidFill>
                <a:latin typeface="rawline"/>
              </a:rPr>
              <a:t>Limite Constitucional Mínimo</a:t>
            </a:r>
          </a:p>
          <a:p>
            <a:pPr algn="just" fontAlgn="base"/>
            <a:endParaRPr lang="pt-BR" sz="2500" u="sng" dirty="0">
              <a:solidFill>
                <a:srgbClr val="002060"/>
              </a:solidFill>
              <a:latin typeface="rawline"/>
            </a:endParaRPr>
          </a:p>
          <a:p>
            <a:pPr algn="just" fontAlgn="base"/>
            <a:r>
              <a:rPr lang="pt-BR" sz="2500" dirty="0">
                <a:solidFill>
                  <a:srgbClr val="002060"/>
                </a:solidFill>
                <a:latin typeface="rawline"/>
              </a:rPr>
              <a:t>Os municípios devem aplicar 25%, no mínimo, da receita resultante de impostos, compreendida a proveniente de transferências, na manutenção e desenvolvimento do ensino.</a:t>
            </a:r>
          </a:p>
          <a:p>
            <a:pPr algn="just" fontAlgn="base"/>
            <a:r>
              <a:rPr lang="pt-BR" sz="2500" dirty="0">
                <a:solidFill>
                  <a:srgbClr val="002060"/>
                </a:solidFill>
                <a:latin typeface="rawline"/>
              </a:rPr>
              <a:t>(CF, art. 212, caput)</a:t>
            </a:r>
          </a:p>
        </p:txBody>
      </p:sp>
      <p:pic>
        <p:nvPicPr>
          <p:cNvPr id="2" name="Imagem 1">
            <a:extLst>
              <a:ext uri="{FF2B5EF4-FFF2-40B4-BE49-F238E27FC236}">
                <a16:creationId xmlns:a16="http://schemas.microsoft.com/office/drawing/2014/main" id="{5811A4B9-69CD-5B5C-9142-BC765383D0F6}"/>
              </a:ext>
            </a:extLst>
          </p:cNvPr>
          <p:cNvPicPr>
            <a:picLocks noChangeAspect="1"/>
          </p:cNvPicPr>
          <p:nvPr/>
        </p:nvPicPr>
        <p:blipFill>
          <a:blip r:embed="rId2"/>
          <a:stretch>
            <a:fillRect/>
          </a:stretch>
        </p:blipFill>
        <p:spPr>
          <a:xfrm>
            <a:off x="358022" y="3763158"/>
            <a:ext cx="5521599" cy="2886893"/>
          </a:xfrm>
          <a:prstGeom prst="rect">
            <a:avLst/>
          </a:prstGeom>
          <a:ln>
            <a:solidFill>
              <a:schemeClr val="accent1"/>
            </a:solidFill>
          </a:ln>
        </p:spPr>
      </p:pic>
      <p:sp>
        <p:nvSpPr>
          <p:cNvPr id="3" name="Retângulo 2">
            <a:extLst>
              <a:ext uri="{FF2B5EF4-FFF2-40B4-BE49-F238E27FC236}">
                <a16:creationId xmlns:a16="http://schemas.microsoft.com/office/drawing/2014/main" id="{5B8E3BAB-27AC-B7B1-948A-A6C02ADF1A5B}"/>
              </a:ext>
            </a:extLst>
          </p:cNvPr>
          <p:cNvSpPr/>
          <p:nvPr/>
        </p:nvSpPr>
        <p:spPr>
          <a:xfrm>
            <a:off x="5879621" y="4282711"/>
            <a:ext cx="3548742" cy="1323439"/>
          </a:xfrm>
          <a:prstGeom prst="rect">
            <a:avLst/>
          </a:prstGeom>
          <a:noFill/>
        </p:spPr>
        <p:txBody>
          <a:bodyPr wrap="square" lIns="91440" tIns="45720" rIns="91440" bIns="45720">
            <a:spAutoFit/>
          </a:bodyPr>
          <a:lstStyle/>
          <a:p>
            <a:pPr algn="ctr"/>
            <a:r>
              <a:rPr lang="pt-BR" sz="4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4 municípios</a:t>
            </a:r>
          </a:p>
          <a:p>
            <a:pPr algn="r"/>
            <a:endParaRPr lang="pt-BR" sz="4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pic>
        <p:nvPicPr>
          <p:cNvPr id="8" name="Imagem 7">
            <a:extLst>
              <a:ext uri="{FF2B5EF4-FFF2-40B4-BE49-F238E27FC236}">
                <a16:creationId xmlns:a16="http://schemas.microsoft.com/office/drawing/2014/main" id="{3FC72BEC-B266-D98D-C021-1FCEAD986152}"/>
              </a:ext>
            </a:extLst>
          </p:cNvPr>
          <p:cNvPicPr>
            <a:picLocks noChangeAspect="1"/>
          </p:cNvPicPr>
          <p:nvPr/>
        </p:nvPicPr>
        <p:blipFill>
          <a:blip r:embed="rId3"/>
          <a:stretch>
            <a:fillRect/>
          </a:stretch>
        </p:blipFill>
        <p:spPr>
          <a:xfrm>
            <a:off x="6901591" y="5057700"/>
            <a:ext cx="1303564" cy="1375984"/>
          </a:xfrm>
          <a:prstGeom prst="rect">
            <a:avLst/>
          </a:prstGeom>
        </p:spPr>
      </p:pic>
    </p:spTree>
    <p:extLst>
      <p:ext uri="{BB962C8B-B14F-4D97-AF65-F5344CB8AC3E}">
        <p14:creationId xmlns:p14="http://schemas.microsoft.com/office/powerpoint/2010/main" val="568581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622CF9-2222-47FF-A7DC-18D1FF83EF7D}"/>
            </a:ext>
          </a:extLst>
        </p:cNvPr>
        <p:cNvGrpSpPr/>
        <p:nvPr/>
      </p:nvGrpSpPr>
      <p:grpSpPr>
        <a:xfrm>
          <a:off x="0" y="0"/>
          <a:ext cx="0" cy="0"/>
          <a:chOff x="0" y="0"/>
          <a:chExt cx="0" cy="0"/>
        </a:xfrm>
      </p:grpSpPr>
      <p:sp>
        <p:nvSpPr>
          <p:cNvPr id="4" name="CaixaDeTexto 3">
            <a:extLst>
              <a:ext uri="{FF2B5EF4-FFF2-40B4-BE49-F238E27FC236}">
                <a16:creationId xmlns:a16="http://schemas.microsoft.com/office/drawing/2014/main" id="{01C1D378-5CD3-6FAD-ADA2-FF24771E8D5E}"/>
              </a:ext>
            </a:extLst>
          </p:cNvPr>
          <p:cNvSpPr txBox="1"/>
          <p:nvPr/>
        </p:nvSpPr>
        <p:spPr>
          <a:xfrm>
            <a:off x="358022" y="207949"/>
            <a:ext cx="8240485" cy="707886"/>
          </a:xfrm>
          <a:prstGeom prst="rect">
            <a:avLst/>
          </a:prstGeom>
          <a:noFill/>
        </p:spPr>
        <p:txBody>
          <a:bodyPr wrap="square" rtlCol="0">
            <a:spAutoFit/>
          </a:bodyPr>
          <a:lstStyle/>
          <a:p>
            <a:pPr fontAlgn="base"/>
            <a:r>
              <a:rPr lang="pt-BR" sz="4000" b="1" dirty="0">
                <a:solidFill>
                  <a:srgbClr val="0C326F"/>
                </a:solidFill>
                <a:latin typeface="rawline"/>
              </a:rPr>
              <a:t>Aplicação em Educação - FUNDEB</a:t>
            </a:r>
            <a:r>
              <a:rPr lang="pt-BR" sz="4000" b="1" dirty="0">
                <a:solidFill>
                  <a:srgbClr val="0C326F"/>
                </a:solidFill>
                <a:effectLst/>
                <a:latin typeface="rawline"/>
              </a:rPr>
              <a:t>:</a:t>
            </a:r>
            <a:endParaRPr lang="pt-BR" sz="3600" dirty="0">
              <a:solidFill>
                <a:srgbClr val="002060"/>
              </a:solidFill>
            </a:endParaRPr>
          </a:p>
        </p:txBody>
      </p:sp>
      <p:sp>
        <p:nvSpPr>
          <p:cNvPr id="5" name="CaixaDeTexto 4">
            <a:extLst>
              <a:ext uri="{FF2B5EF4-FFF2-40B4-BE49-F238E27FC236}">
                <a16:creationId xmlns:a16="http://schemas.microsoft.com/office/drawing/2014/main" id="{41CE61EB-3ABF-F17B-57B6-6D71C1A65526}"/>
              </a:ext>
            </a:extLst>
          </p:cNvPr>
          <p:cNvSpPr txBox="1"/>
          <p:nvPr/>
        </p:nvSpPr>
        <p:spPr>
          <a:xfrm>
            <a:off x="358022" y="1251850"/>
            <a:ext cx="8568263" cy="2400657"/>
          </a:xfrm>
          <a:prstGeom prst="rect">
            <a:avLst/>
          </a:prstGeom>
          <a:noFill/>
        </p:spPr>
        <p:txBody>
          <a:bodyPr wrap="square">
            <a:spAutoFit/>
          </a:bodyPr>
          <a:lstStyle/>
          <a:p>
            <a:pPr algn="just" fontAlgn="base"/>
            <a:r>
              <a:rPr lang="pt-BR" sz="2500" u="sng" dirty="0">
                <a:solidFill>
                  <a:srgbClr val="002060"/>
                </a:solidFill>
                <a:latin typeface="rawline"/>
              </a:rPr>
              <a:t>Limite Constitucional Mínimo</a:t>
            </a:r>
          </a:p>
          <a:p>
            <a:pPr algn="just" fontAlgn="base"/>
            <a:endParaRPr lang="pt-BR" sz="2500" u="sng" dirty="0">
              <a:solidFill>
                <a:srgbClr val="002060"/>
              </a:solidFill>
              <a:latin typeface="rawline"/>
            </a:endParaRPr>
          </a:p>
          <a:p>
            <a:pPr algn="just" fontAlgn="base"/>
            <a:r>
              <a:rPr lang="pt-BR" sz="2500" dirty="0">
                <a:solidFill>
                  <a:srgbClr val="002060"/>
                </a:solidFill>
                <a:latin typeface="rawline"/>
              </a:rPr>
              <a:t>Pelo menos 70% dos recursos recebidos do FUNDEB devem ser destinados ao pagamento da remuneração dos profissionais do magistério da educação básica em efetivo exercício na rede pública. (CF, art. 212-A, XI)</a:t>
            </a:r>
          </a:p>
        </p:txBody>
      </p:sp>
      <p:pic>
        <p:nvPicPr>
          <p:cNvPr id="6" name="Imagem 5">
            <a:extLst>
              <a:ext uri="{FF2B5EF4-FFF2-40B4-BE49-F238E27FC236}">
                <a16:creationId xmlns:a16="http://schemas.microsoft.com/office/drawing/2014/main" id="{053372BB-4D1A-C33B-976D-A48B8C0CDDF9}"/>
              </a:ext>
            </a:extLst>
          </p:cNvPr>
          <p:cNvPicPr>
            <a:picLocks noChangeAspect="1"/>
          </p:cNvPicPr>
          <p:nvPr/>
        </p:nvPicPr>
        <p:blipFill>
          <a:blip r:embed="rId2"/>
          <a:stretch>
            <a:fillRect/>
          </a:stretch>
        </p:blipFill>
        <p:spPr>
          <a:xfrm>
            <a:off x="358022" y="3652507"/>
            <a:ext cx="5187267" cy="2982686"/>
          </a:xfrm>
          <a:prstGeom prst="rect">
            <a:avLst/>
          </a:prstGeom>
          <a:ln>
            <a:solidFill>
              <a:schemeClr val="accent1"/>
            </a:solidFill>
          </a:ln>
        </p:spPr>
      </p:pic>
      <p:pic>
        <p:nvPicPr>
          <p:cNvPr id="2" name="Imagem 1">
            <a:extLst>
              <a:ext uri="{FF2B5EF4-FFF2-40B4-BE49-F238E27FC236}">
                <a16:creationId xmlns:a16="http://schemas.microsoft.com/office/drawing/2014/main" id="{0D59DCA7-AA47-C8FE-C481-48453A84207E}"/>
              </a:ext>
            </a:extLst>
          </p:cNvPr>
          <p:cNvPicPr>
            <a:picLocks noChangeAspect="1"/>
          </p:cNvPicPr>
          <p:nvPr/>
        </p:nvPicPr>
        <p:blipFill>
          <a:blip r:embed="rId3"/>
          <a:stretch>
            <a:fillRect/>
          </a:stretch>
        </p:blipFill>
        <p:spPr>
          <a:xfrm>
            <a:off x="6147706" y="5026702"/>
            <a:ext cx="1243693" cy="1158896"/>
          </a:xfrm>
          <a:prstGeom prst="rect">
            <a:avLst/>
          </a:prstGeom>
        </p:spPr>
      </p:pic>
      <p:sp>
        <p:nvSpPr>
          <p:cNvPr id="7" name="Retângulo 6">
            <a:extLst>
              <a:ext uri="{FF2B5EF4-FFF2-40B4-BE49-F238E27FC236}">
                <a16:creationId xmlns:a16="http://schemas.microsoft.com/office/drawing/2014/main" id="{34F38697-A913-A2E7-15F8-3B975B051505}"/>
              </a:ext>
            </a:extLst>
          </p:cNvPr>
          <p:cNvSpPr/>
          <p:nvPr/>
        </p:nvSpPr>
        <p:spPr>
          <a:xfrm>
            <a:off x="5259136" y="4282711"/>
            <a:ext cx="3548742" cy="1323439"/>
          </a:xfrm>
          <a:prstGeom prst="rect">
            <a:avLst/>
          </a:prstGeom>
          <a:noFill/>
        </p:spPr>
        <p:txBody>
          <a:bodyPr wrap="square" lIns="91440" tIns="45720" rIns="91440" bIns="45720">
            <a:spAutoFit/>
          </a:bodyPr>
          <a:lstStyle/>
          <a:p>
            <a:pPr algn="ctr"/>
            <a:r>
              <a:rPr lang="pt-BR" sz="4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78 municípios</a:t>
            </a:r>
          </a:p>
          <a:p>
            <a:pPr algn="r"/>
            <a:endParaRPr lang="pt-BR" sz="4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2196710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CB1E65-DAAC-619F-3337-D345A927FD9F}"/>
            </a:ext>
          </a:extLst>
        </p:cNvPr>
        <p:cNvGrpSpPr/>
        <p:nvPr/>
      </p:nvGrpSpPr>
      <p:grpSpPr>
        <a:xfrm>
          <a:off x="0" y="0"/>
          <a:ext cx="0" cy="0"/>
          <a:chOff x="0" y="0"/>
          <a:chExt cx="0" cy="0"/>
        </a:xfrm>
      </p:grpSpPr>
      <p:sp>
        <p:nvSpPr>
          <p:cNvPr id="4" name="CaixaDeTexto 3">
            <a:extLst>
              <a:ext uri="{FF2B5EF4-FFF2-40B4-BE49-F238E27FC236}">
                <a16:creationId xmlns:a16="http://schemas.microsoft.com/office/drawing/2014/main" id="{C1FA26C8-5B56-9DCB-9745-A26726D9BDEE}"/>
              </a:ext>
            </a:extLst>
          </p:cNvPr>
          <p:cNvSpPr txBox="1"/>
          <p:nvPr/>
        </p:nvSpPr>
        <p:spPr>
          <a:xfrm>
            <a:off x="358022" y="207949"/>
            <a:ext cx="8240485" cy="707886"/>
          </a:xfrm>
          <a:prstGeom prst="rect">
            <a:avLst/>
          </a:prstGeom>
          <a:noFill/>
        </p:spPr>
        <p:txBody>
          <a:bodyPr wrap="square" rtlCol="0">
            <a:spAutoFit/>
          </a:bodyPr>
          <a:lstStyle/>
          <a:p>
            <a:pPr fontAlgn="base"/>
            <a:r>
              <a:rPr lang="pt-BR" sz="4000" b="1" dirty="0">
                <a:solidFill>
                  <a:srgbClr val="0C326F"/>
                </a:solidFill>
                <a:latin typeface="rawline"/>
              </a:rPr>
              <a:t>Limite de Endividamento</a:t>
            </a:r>
            <a:r>
              <a:rPr lang="pt-BR" sz="4000" b="1" dirty="0">
                <a:solidFill>
                  <a:srgbClr val="0C326F"/>
                </a:solidFill>
                <a:effectLst/>
                <a:latin typeface="rawline"/>
              </a:rPr>
              <a:t>:</a:t>
            </a:r>
            <a:endParaRPr lang="pt-BR" sz="3600" dirty="0">
              <a:solidFill>
                <a:srgbClr val="002060"/>
              </a:solidFill>
            </a:endParaRPr>
          </a:p>
        </p:txBody>
      </p:sp>
      <p:sp>
        <p:nvSpPr>
          <p:cNvPr id="5" name="CaixaDeTexto 4">
            <a:extLst>
              <a:ext uri="{FF2B5EF4-FFF2-40B4-BE49-F238E27FC236}">
                <a16:creationId xmlns:a16="http://schemas.microsoft.com/office/drawing/2014/main" id="{9AD1B69A-6F82-F1F4-FE92-3440DEEA27A5}"/>
              </a:ext>
            </a:extLst>
          </p:cNvPr>
          <p:cNvSpPr txBox="1"/>
          <p:nvPr/>
        </p:nvSpPr>
        <p:spPr>
          <a:xfrm>
            <a:off x="358022" y="1251850"/>
            <a:ext cx="8568263" cy="2015936"/>
          </a:xfrm>
          <a:prstGeom prst="rect">
            <a:avLst/>
          </a:prstGeom>
          <a:noFill/>
        </p:spPr>
        <p:txBody>
          <a:bodyPr wrap="square">
            <a:spAutoFit/>
          </a:bodyPr>
          <a:lstStyle/>
          <a:p>
            <a:pPr algn="just" fontAlgn="base"/>
            <a:r>
              <a:rPr lang="pt-BR" sz="2500" u="sng" dirty="0">
                <a:solidFill>
                  <a:srgbClr val="002060"/>
                </a:solidFill>
                <a:latin typeface="rawline"/>
              </a:rPr>
              <a:t>Limite Constitucional Mínimo</a:t>
            </a:r>
          </a:p>
          <a:p>
            <a:pPr algn="just" fontAlgn="base"/>
            <a:endParaRPr lang="pt-BR" sz="2500" u="sng" dirty="0">
              <a:solidFill>
                <a:srgbClr val="002060"/>
              </a:solidFill>
              <a:latin typeface="rawline"/>
            </a:endParaRPr>
          </a:p>
          <a:p>
            <a:pPr algn="just" fontAlgn="base"/>
            <a:r>
              <a:rPr lang="pt-BR" sz="2500" dirty="0">
                <a:solidFill>
                  <a:srgbClr val="002060"/>
                </a:solidFill>
                <a:latin typeface="rawline"/>
              </a:rPr>
              <a:t>Os limites globais para o montante da dívida consolidada líquida dos municípios não poderão exceder a 1,2 vezes a receita corrente líquida) – art. 31 da LRF</a:t>
            </a:r>
          </a:p>
        </p:txBody>
      </p:sp>
    </p:spTree>
    <p:extLst>
      <p:ext uri="{BB962C8B-B14F-4D97-AF65-F5344CB8AC3E}">
        <p14:creationId xmlns:p14="http://schemas.microsoft.com/office/powerpoint/2010/main" val="30614479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B163C6-39CC-56DF-0466-623B907A6CC3}"/>
            </a:ext>
          </a:extLst>
        </p:cNvPr>
        <p:cNvGrpSpPr/>
        <p:nvPr/>
      </p:nvGrpSpPr>
      <p:grpSpPr>
        <a:xfrm>
          <a:off x="0" y="0"/>
          <a:ext cx="0" cy="0"/>
          <a:chOff x="0" y="0"/>
          <a:chExt cx="0" cy="0"/>
        </a:xfrm>
      </p:grpSpPr>
      <p:sp>
        <p:nvSpPr>
          <p:cNvPr id="3" name="CaixaDeTexto 2">
            <a:extLst>
              <a:ext uri="{FF2B5EF4-FFF2-40B4-BE49-F238E27FC236}">
                <a16:creationId xmlns:a16="http://schemas.microsoft.com/office/drawing/2014/main" id="{446FC201-D77D-0713-6861-1BE686B6CC8A}"/>
              </a:ext>
            </a:extLst>
          </p:cNvPr>
          <p:cNvSpPr txBox="1"/>
          <p:nvPr/>
        </p:nvSpPr>
        <p:spPr>
          <a:xfrm>
            <a:off x="451757" y="730470"/>
            <a:ext cx="8240485" cy="707886"/>
          </a:xfrm>
          <a:prstGeom prst="rect">
            <a:avLst/>
          </a:prstGeom>
          <a:noFill/>
        </p:spPr>
        <p:txBody>
          <a:bodyPr wrap="square" rtlCol="0">
            <a:spAutoFit/>
          </a:bodyPr>
          <a:lstStyle/>
          <a:p>
            <a:pPr fontAlgn="base"/>
            <a:r>
              <a:rPr lang="pt-BR" sz="4000" b="1" dirty="0">
                <a:solidFill>
                  <a:srgbClr val="0C326F"/>
                </a:solidFill>
                <a:latin typeface="rawline"/>
              </a:rPr>
              <a:t>Limite de Gastos com Pessoal</a:t>
            </a:r>
            <a:r>
              <a:rPr lang="pt-BR" sz="4000" b="1" dirty="0">
                <a:solidFill>
                  <a:srgbClr val="0C326F"/>
                </a:solidFill>
                <a:effectLst/>
                <a:latin typeface="rawline"/>
              </a:rPr>
              <a:t>:</a:t>
            </a:r>
            <a:endParaRPr lang="pt-BR" sz="3600" dirty="0">
              <a:solidFill>
                <a:srgbClr val="002060"/>
              </a:solidFill>
            </a:endParaRPr>
          </a:p>
        </p:txBody>
      </p:sp>
      <p:pic>
        <p:nvPicPr>
          <p:cNvPr id="4" name="Imagem 3">
            <a:extLst>
              <a:ext uri="{FF2B5EF4-FFF2-40B4-BE49-F238E27FC236}">
                <a16:creationId xmlns:a16="http://schemas.microsoft.com/office/drawing/2014/main" id="{65D0519C-A955-418F-BAF9-95EE540037B9}"/>
              </a:ext>
            </a:extLst>
          </p:cNvPr>
          <p:cNvPicPr>
            <a:picLocks noChangeAspect="1"/>
          </p:cNvPicPr>
          <p:nvPr/>
        </p:nvPicPr>
        <p:blipFill>
          <a:blip r:embed="rId2"/>
          <a:stretch>
            <a:fillRect/>
          </a:stretch>
        </p:blipFill>
        <p:spPr>
          <a:xfrm>
            <a:off x="217714" y="1438356"/>
            <a:ext cx="8823571" cy="4570558"/>
          </a:xfrm>
          <a:prstGeom prst="rect">
            <a:avLst/>
          </a:prstGeom>
        </p:spPr>
      </p:pic>
    </p:spTree>
    <p:extLst>
      <p:ext uri="{BB962C8B-B14F-4D97-AF65-F5344CB8AC3E}">
        <p14:creationId xmlns:p14="http://schemas.microsoft.com/office/powerpoint/2010/main" val="10271163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045584-CB58-958C-2F8D-894AC050C296}"/>
            </a:ext>
          </a:extLst>
        </p:cNvPr>
        <p:cNvGrpSpPr/>
        <p:nvPr/>
      </p:nvGrpSpPr>
      <p:grpSpPr>
        <a:xfrm>
          <a:off x="0" y="0"/>
          <a:ext cx="0" cy="0"/>
          <a:chOff x="0" y="0"/>
          <a:chExt cx="0" cy="0"/>
        </a:xfrm>
      </p:grpSpPr>
      <p:sp>
        <p:nvSpPr>
          <p:cNvPr id="2" name="CaixaDeTexto 1">
            <a:extLst>
              <a:ext uri="{FF2B5EF4-FFF2-40B4-BE49-F238E27FC236}">
                <a16:creationId xmlns:a16="http://schemas.microsoft.com/office/drawing/2014/main" id="{1FB40734-406A-4137-686C-64242BDDB0F8}"/>
              </a:ext>
            </a:extLst>
          </p:cNvPr>
          <p:cNvSpPr txBox="1"/>
          <p:nvPr/>
        </p:nvSpPr>
        <p:spPr>
          <a:xfrm>
            <a:off x="451756" y="1438356"/>
            <a:ext cx="8240485" cy="5170646"/>
          </a:xfrm>
          <a:prstGeom prst="rect">
            <a:avLst/>
          </a:prstGeom>
          <a:noFill/>
        </p:spPr>
        <p:txBody>
          <a:bodyPr wrap="square" rtlCol="0">
            <a:spAutoFit/>
          </a:bodyPr>
          <a:lstStyle/>
          <a:p>
            <a:pPr marL="0" marR="0" lvl="0" indent="180975" algn="just" defTabSz="914400" rtl="0" eaLnBrk="0" fontAlgn="base" latinLnBrk="0" hangingPunct="0">
              <a:lnSpc>
                <a:spcPct val="100000"/>
              </a:lnSpc>
              <a:spcBef>
                <a:spcPct val="0"/>
              </a:spcBef>
              <a:spcAft>
                <a:spcPct val="0"/>
              </a:spcAft>
              <a:buClrTx/>
              <a:buSzTx/>
              <a:buFontTx/>
              <a:buNone/>
              <a:tabLst/>
            </a:pPr>
            <a:r>
              <a:rPr kumimoji="0" lang="pt-BR" altLang="pt-BR" sz="2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I - concessão de vantagem, aumento, reajuste ou adequação de remuneração a qualquer título, salvo os derivados de sentença judicial ou de determinação legal ou contratual, ressalvada a revisão prevista no </a:t>
            </a:r>
            <a:r>
              <a:rPr kumimoji="0" lang="pt-BR" altLang="pt-BR" sz="2200" b="0" i="0" u="none" strike="noStrike" cap="none" normalizeH="0" baseline="0" dirty="0">
                <a:ln>
                  <a:noFill/>
                </a:ln>
                <a:solidFill>
                  <a:srgbClr val="000000"/>
                </a:solidFill>
                <a:effectLst/>
                <a:latin typeface="Arial" panose="020B0604020202020204" pitchFamily="34" charset="0"/>
                <a:cs typeface="Arial" panose="020B0604020202020204" pitchFamily="34" charset="0"/>
                <a:hlinkClick r:id="rId2"/>
              </a:rPr>
              <a:t>inciso X do art. 37 da Constituição</a:t>
            </a:r>
            <a:r>
              <a:rPr kumimoji="0" lang="pt-BR" altLang="pt-BR" sz="2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endParaRPr kumimoji="0" lang="pt-BR" altLang="pt-BR" sz="2200" b="0" i="0" u="none" strike="noStrike" cap="none" normalizeH="0" baseline="0" dirty="0">
              <a:ln>
                <a:noFill/>
              </a:ln>
              <a:solidFill>
                <a:schemeClr val="tx1"/>
              </a:solidFill>
              <a:effectLst/>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pt-BR" altLang="pt-BR" sz="2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II - criação de cargo, emprego ou função;</a:t>
            </a:r>
            <a:endParaRPr kumimoji="0" lang="pt-BR" altLang="pt-BR" sz="2200" b="0" i="0" u="none" strike="noStrike" cap="none" normalizeH="0" baseline="0" dirty="0">
              <a:ln>
                <a:noFill/>
              </a:ln>
              <a:solidFill>
                <a:schemeClr val="tx1"/>
              </a:solidFill>
              <a:effectLst/>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pt-BR" altLang="pt-BR" sz="2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III - alteração de estrutura de carreira que implique aumento de despesa;</a:t>
            </a:r>
            <a:endParaRPr kumimoji="0" lang="pt-BR" altLang="pt-BR" sz="2200" b="0" i="0" u="none" strike="noStrike" cap="none" normalizeH="0" baseline="0" dirty="0">
              <a:ln>
                <a:noFill/>
              </a:ln>
              <a:solidFill>
                <a:schemeClr val="tx1"/>
              </a:solidFill>
              <a:effectLst/>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pt-BR" altLang="pt-BR" sz="2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IV - provimento de cargo público, admissão ou contratação de pessoal a qualquer título, ressalvada a reposição decorrente de aposentadoria ou falecimento de servidores das áreas de educação, saúde e segurança;</a:t>
            </a:r>
            <a:endParaRPr kumimoji="0" lang="pt-BR" altLang="pt-BR" sz="2200" b="0" i="0" u="none" strike="noStrike" cap="none" normalizeH="0" baseline="0" dirty="0">
              <a:ln>
                <a:noFill/>
              </a:ln>
              <a:solidFill>
                <a:schemeClr val="tx1"/>
              </a:solidFill>
              <a:effectLst/>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pt-BR" altLang="pt-BR" sz="2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V - contratação de hora extra, salvo no caso do disposto no </a:t>
            </a:r>
            <a:r>
              <a:rPr kumimoji="0" lang="pt-BR" altLang="pt-BR" sz="2200" b="0" i="0" u="none" strike="noStrike" cap="none" normalizeH="0" baseline="0" dirty="0">
                <a:ln>
                  <a:noFill/>
                </a:ln>
                <a:solidFill>
                  <a:srgbClr val="000000"/>
                </a:solidFill>
                <a:effectLst/>
                <a:latin typeface="Arial" panose="020B0604020202020204" pitchFamily="34" charset="0"/>
                <a:cs typeface="Arial" panose="020B0604020202020204" pitchFamily="34" charset="0"/>
                <a:hlinkClick r:id="rId3"/>
              </a:rPr>
              <a:t>inciso II do § 6</a:t>
            </a:r>
            <a:r>
              <a:rPr kumimoji="0" lang="pt-BR" altLang="pt-BR" sz="2200" b="0" i="0" u="sng" strike="noStrike" cap="none" normalizeH="0" baseline="30000" dirty="0">
                <a:ln>
                  <a:noFill/>
                </a:ln>
                <a:solidFill>
                  <a:srgbClr val="000000"/>
                </a:solidFill>
                <a:effectLst/>
                <a:latin typeface="Arial" panose="020B0604020202020204" pitchFamily="34" charset="0"/>
                <a:cs typeface="Arial" panose="020B0604020202020204" pitchFamily="34" charset="0"/>
                <a:hlinkClick r:id="rId3"/>
              </a:rPr>
              <a:t>o</a:t>
            </a:r>
            <a:r>
              <a:rPr kumimoji="0" lang="pt-BR" altLang="pt-BR" sz="2200" b="0" i="0" u="none" strike="noStrike" cap="none" normalizeH="0" baseline="0" dirty="0">
                <a:ln>
                  <a:noFill/>
                </a:ln>
                <a:solidFill>
                  <a:srgbClr val="000000"/>
                </a:solidFill>
                <a:effectLst/>
                <a:latin typeface="Arial" panose="020B0604020202020204" pitchFamily="34" charset="0"/>
                <a:cs typeface="Arial" panose="020B0604020202020204" pitchFamily="34" charset="0"/>
                <a:hlinkClick r:id="rId3"/>
              </a:rPr>
              <a:t> do art. 57 da Constituição</a:t>
            </a:r>
            <a:r>
              <a:rPr kumimoji="0" lang="pt-BR" altLang="pt-BR" sz="2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e as situações previstas na lei de diretrizes orçamentárias.</a:t>
            </a:r>
            <a:endParaRPr kumimoji="0" lang="pt-BR" altLang="pt-BR" sz="2200" b="0" i="0" u="none" strike="noStrike" cap="none" normalizeH="0" baseline="0" dirty="0">
              <a:ln>
                <a:noFill/>
              </a:ln>
              <a:solidFill>
                <a:schemeClr val="tx1"/>
              </a:solidFill>
              <a:effectLst/>
              <a:latin typeface="Arial" panose="020B0604020202020204" pitchFamily="34" charset="0"/>
            </a:endParaRPr>
          </a:p>
        </p:txBody>
      </p:sp>
      <p:sp>
        <p:nvSpPr>
          <p:cNvPr id="3" name="CaixaDeTexto 2">
            <a:extLst>
              <a:ext uri="{FF2B5EF4-FFF2-40B4-BE49-F238E27FC236}">
                <a16:creationId xmlns:a16="http://schemas.microsoft.com/office/drawing/2014/main" id="{D3ADE34A-3757-9996-F3AA-D2FC7A5CCC8F}"/>
              </a:ext>
            </a:extLst>
          </p:cNvPr>
          <p:cNvSpPr txBox="1"/>
          <p:nvPr/>
        </p:nvSpPr>
        <p:spPr>
          <a:xfrm>
            <a:off x="451757" y="730470"/>
            <a:ext cx="8240485" cy="707886"/>
          </a:xfrm>
          <a:prstGeom prst="rect">
            <a:avLst/>
          </a:prstGeom>
          <a:noFill/>
        </p:spPr>
        <p:txBody>
          <a:bodyPr wrap="square" rtlCol="0">
            <a:spAutoFit/>
          </a:bodyPr>
          <a:lstStyle/>
          <a:p>
            <a:pPr fontAlgn="base"/>
            <a:r>
              <a:rPr lang="pt-BR" sz="4000" b="1" dirty="0">
                <a:solidFill>
                  <a:srgbClr val="0C326F"/>
                </a:solidFill>
                <a:latin typeface="rawline"/>
              </a:rPr>
              <a:t>Limite Prudencial</a:t>
            </a:r>
            <a:r>
              <a:rPr lang="pt-BR" sz="4000" b="1" dirty="0">
                <a:solidFill>
                  <a:srgbClr val="0C326F"/>
                </a:solidFill>
                <a:effectLst/>
                <a:latin typeface="rawline"/>
              </a:rPr>
              <a:t>:</a:t>
            </a:r>
            <a:endParaRPr lang="pt-BR" sz="3600" dirty="0">
              <a:solidFill>
                <a:srgbClr val="002060"/>
              </a:solidFill>
            </a:endParaRPr>
          </a:p>
        </p:txBody>
      </p:sp>
    </p:spTree>
    <p:extLst>
      <p:ext uri="{BB962C8B-B14F-4D97-AF65-F5344CB8AC3E}">
        <p14:creationId xmlns:p14="http://schemas.microsoft.com/office/powerpoint/2010/main" val="10793517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C4734B-8FDC-A16E-D35A-E550BE6F4CD1}"/>
            </a:ext>
          </a:extLst>
        </p:cNvPr>
        <p:cNvGrpSpPr/>
        <p:nvPr/>
      </p:nvGrpSpPr>
      <p:grpSpPr>
        <a:xfrm>
          <a:off x="0" y="0"/>
          <a:ext cx="0" cy="0"/>
          <a:chOff x="0" y="0"/>
          <a:chExt cx="0" cy="0"/>
        </a:xfrm>
      </p:grpSpPr>
      <p:sp>
        <p:nvSpPr>
          <p:cNvPr id="2" name="CaixaDeTexto 1">
            <a:extLst>
              <a:ext uri="{FF2B5EF4-FFF2-40B4-BE49-F238E27FC236}">
                <a16:creationId xmlns:a16="http://schemas.microsoft.com/office/drawing/2014/main" id="{FE5C72FC-F97F-69C9-2DDD-5006C07616B8}"/>
              </a:ext>
            </a:extLst>
          </p:cNvPr>
          <p:cNvSpPr txBox="1"/>
          <p:nvPr/>
        </p:nvSpPr>
        <p:spPr>
          <a:xfrm>
            <a:off x="212270" y="719898"/>
            <a:ext cx="8735787" cy="6186309"/>
          </a:xfrm>
          <a:prstGeom prst="rect">
            <a:avLst/>
          </a:prstGeom>
          <a:noFill/>
        </p:spPr>
        <p:txBody>
          <a:bodyPr wrap="square" rtlCol="0">
            <a:spAutoFit/>
          </a:bodyPr>
          <a:lstStyle/>
          <a:p>
            <a:pPr marL="0" marR="0" lvl="0" indent="180975" algn="just" defTabSz="914400" rtl="0" eaLnBrk="0" fontAlgn="base" latinLnBrk="0" hangingPunct="0">
              <a:lnSpc>
                <a:spcPct val="100000"/>
              </a:lnSpc>
              <a:spcBef>
                <a:spcPct val="0"/>
              </a:spcBef>
              <a:spcAft>
                <a:spcPct val="0"/>
              </a:spcAft>
              <a:buClrTx/>
              <a:buSzTx/>
              <a:buFontTx/>
              <a:buNone/>
              <a:tabLst/>
            </a:pPr>
            <a:r>
              <a:rPr kumimoji="0" lang="pt-BR" altLang="pt-BR" sz="22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Art. 23 caput e § 1º c/c  §§ 3º e 4º, art. 169 CF </a:t>
            </a:r>
            <a:r>
              <a:rPr kumimoji="0" lang="pt-BR" altLang="pt-BR" sz="2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Redução em pelo menos 20% das despesas com cargos em comissão e funções de confiança (extinção ou redução de valores), exoneração de não estáveis e, por fim, dos estáveis;</a:t>
            </a: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pt-BR" altLang="pt-BR" sz="22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Art. 23, § 2º </a:t>
            </a:r>
            <a:r>
              <a:rPr lang="pt-BR" altLang="pt-BR" sz="2200" dirty="0">
                <a:solidFill>
                  <a:srgbClr val="000000"/>
                </a:solidFill>
                <a:latin typeface="Arial" panose="020B0604020202020204" pitchFamily="34" charset="0"/>
                <a:cs typeface="Arial" panose="020B0604020202020204" pitchFamily="34" charset="0"/>
              </a:rPr>
              <a:t>- Facultada a redução temporária da jornada de trabalho com adequação dos vencimentos à nova carga horária;</a:t>
            </a: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pt-BR" altLang="pt-BR" sz="22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Art. 23, § 3º </a:t>
            </a:r>
            <a:r>
              <a:rPr kumimoji="0" lang="pt-BR" altLang="pt-BR" sz="2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Não alcançada a redução no prazo estabelecido e enquanto perdurar o excesso, o Poder ou órgão não poderá receber transferências voluntárias; obter garantia, direta ou indireta, de outro ente; contratar operações de crédito, ressalvadas as destinadas ao pagamento da dívida mobiliária e as que visem à redução das despesas com pessoal;</a:t>
            </a: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pt-BR" altLang="pt-BR" sz="22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Art. 23, § 4º </a:t>
            </a:r>
            <a:r>
              <a:rPr lang="pt-BR" altLang="pt-BR" sz="2200" dirty="0">
                <a:solidFill>
                  <a:srgbClr val="000000"/>
                </a:solidFill>
                <a:latin typeface="Arial" panose="020B0604020202020204" pitchFamily="34" charset="0"/>
                <a:cs typeface="Arial" panose="020B0604020202020204" pitchFamily="34" charset="0"/>
              </a:rPr>
              <a:t>- As restrições do §3</a:t>
            </a:r>
            <a:r>
              <a:rPr kumimoji="0" lang="pt-BR" altLang="pt-BR" sz="2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º</a:t>
            </a:r>
            <a:r>
              <a:rPr lang="pt-BR" altLang="pt-BR" sz="2200" dirty="0">
                <a:solidFill>
                  <a:srgbClr val="000000"/>
                </a:solidFill>
                <a:latin typeface="Arial" panose="020B0604020202020204" pitchFamily="34" charset="0"/>
                <a:cs typeface="Arial" panose="020B0604020202020204" pitchFamily="34" charset="0"/>
              </a:rPr>
              <a:t> aplicam-se imediatamente se a despesa total com pessoal exceder o limite no primeiro quadrimestre do último ano do mandato.</a:t>
            </a: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pt-BR" altLang="pt-BR" sz="22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Art. 23, § 5º </a:t>
            </a:r>
            <a:r>
              <a:rPr lang="pt-BR" altLang="pt-BR" sz="2200" dirty="0">
                <a:solidFill>
                  <a:srgbClr val="000000"/>
                </a:solidFill>
                <a:latin typeface="Arial" panose="020B0604020202020204" pitchFamily="34" charset="0"/>
                <a:cs typeface="Arial" panose="020B0604020202020204" pitchFamily="34" charset="0"/>
              </a:rPr>
              <a:t>- As restrições do §3</a:t>
            </a:r>
            <a:r>
              <a:rPr kumimoji="0" lang="pt-BR" altLang="pt-BR" sz="2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º não se aplicam ao município – queda de receita real superior a 10% (dez por cento)</a:t>
            </a:r>
            <a:endParaRPr lang="pt-BR" altLang="pt-BR" sz="2200" dirty="0">
              <a:solidFill>
                <a:srgbClr val="000000"/>
              </a:solidFill>
              <a:latin typeface="Arial" panose="020B0604020202020204" pitchFamily="34" charset="0"/>
              <a:cs typeface="Arial" panose="020B0604020202020204"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pt-BR" altLang="pt-BR" sz="22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Art. 22 - </a:t>
            </a:r>
            <a:r>
              <a:rPr kumimoji="0" lang="pt-BR" altLang="pt-BR" sz="2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apli</a:t>
            </a:r>
            <a:r>
              <a:rPr lang="pt-BR" altLang="pt-BR" sz="2200" dirty="0">
                <a:solidFill>
                  <a:srgbClr val="000000"/>
                </a:solidFill>
                <a:latin typeface="Arial" panose="020B0604020202020204" pitchFamily="34" charset="0"/>
                <a:cs typeface="Arial" panose="020B0604020202020204" pitchFamily="34" charset="0"/>
              </a:rPr>
              <a:t>cáveis cumulativamente.</a:t>
            </a:r>
            <a:endParaRPr kumimoji="0" lang="pt-BR" altLang="pt-BR" sz="2200" b="0" i="0" u="none" strike="noStrike" cap="none" normalizeH="0" baseline="0" dirty="0">
              <a:ln>
                <a:noFill/>
              </a:ln>
              <a:solidFill>
                <a:schemeClr val="tx1"/>
              </a:solidFill>
              <a:effectLst/>
              <a:latin typeface="Arial" panose="020B0604020202020204" pitchFamily="34" charset="0"/>
            </a:endParaRPr>
          </a:p>
        </p:txBody>
      </p:sp>
      <p:sp>
        <p:nvSpPr>
          <p:cNvPr id="3" name="CaixaDeTexto 2">
            <a:extLst>
              <a:ext uri="{FF2B5EF4-FFF2-40B4-BE49-F238E27FC236}">
                <a16:creationId xmlns:a16="http://schemas.microsoft.com/office/drawing/2014/main" id="{2ECEB057-82A3-EBB0-B9A7-9F53EFD834E9}"/>
              </a:ext>
            </a:extLst>
          </p:cNvPr>
          <p:cNvSpPr txBox="1"/>
          <p:nvPr/>
        </p:nvSpPr>
        <p:spPr>
          <a:xfrm>
            <a:off x="451755" y="12012"/>
            <a:ext cx="8240485" cy="707886"/>
          </a:xfrm>
          <a:prstGeom prst="rect">
            <a:avLst/>
          </a:prstGeom>
          <a:noFill/>
        </p:spPr>
        <p:txBody>
          <a:bodyPr wrap="square" rtlCol="0">
            <a:spAutoFit/>
          </a:bodyPr>
          <a:lstStyle/>
          <a:p>
            <a:pPr fontAlgn="base"/>
            <a:r>
              <a:rPr lang="pt-BR" sz="4000" b="1" dirty="0">
                <a:solidFill>
                  <a:srgbClr val="0C326F"/>
                </a:solidFill>
                <a:latin typeface="rawline"/>
              </a:rPr>
              <a:t>Limite de Legal</a:t>
            </a:r>
            <a:r>
              <a:rPr lang="pt-BR" sz="4000" b="1" dirty="0">
                <a:solidFill>
                  <a:srgbClr val="0C326F"/>
                </a:solidFill>
                <a:effectLst/>
                <a:latin typeface="rawline"/>
              </a:rPr>
              <a:t>:</a:t>
            </a:r>
            <a:endParaRPr lang="pt-BR" sz="3600" dirty="0">
              <a:solidFill>
                <a:srgbClr val="002060"/>
              </a:solidFill>
            </a:endParaRPr>
          </a:p>
        </p:txBody>
      </p:sp>
    </p:spTree>
    <p:extLst>
      <p:ext uri="{BB962C8B-B14F-4D97-AF65-F5344CB8AC3E}">
        <p14:creationId xmlns:p14="http://schemas.microsoft.com/office/powerpoint/2010/main" val="38048743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765BB0-768B-D74E-C059-942D6E19C644}"/>
            </a:ext>
          </a:extLst>
        </p:cNvPr>
        <p:cNvGrpSpPr/>
        <p:nvPr/>
      </p:nvGrpSpPr>
      <p:grpSpPr>
        <a:xfrm>
          <a:off x="0" y="0"/>
          <a:ext cx="0" cy="0"/>
          <a:chOff x="0" y="0"/>
          <a:chExt cx="0" cy="0"/>
        </a:xfrm>
      </p:grpSpPr>
      <p:sp>
        <p:nvSpPr>
          <p:cNvPr id="2" name="CaixaDeTexto 1">
            <a:extLst>
              <a:ext uri="{FF2B5EF4-FFF2-40B4-BE49-F238E27FC236}">
                <a16:creationId xmlns:a16="http://schemas.microsoft.com/office/drawing/2014/main" id="{3EAE1F58-4E0B-1469-DD4C-92C82FEB7807}"/>
              </a:ext>
            </a:extLst>
          </p:cNvPr>
          <p:cNvSpPr txBox="1"/>
          <p:nvPr/>
        </p:nvSpPr>
        <p:spPr>
          <a:xfrm>
            <a:off x="451756" y="1438356"/>
            <a:ext cx="8240485" cy="4832092"/>
          </a:xfrm>
          <a:prstGeom prst="rect">
            <a:avLst/>
          </a:prstGeom>
          <a:noFill/>
        </p:spPr>
        <p:txBody>
          <a:bodyPr wrap="square" rtlCol="0">
            <a:spAutoFit/>
          </a:bodyPr>
          <a:lstStyle/>
          <a:p>
            <a:pPr marL="0" marR="0" lvl="0" indent="180975" algn="just" defTabSz="914400" rtl="0" eaLnBrk="0" fontAlgn="base" latinLnBrk="0" hangingPunct="0">
              <a:lnSpc>
                <a:spcPct val="100000"/>
              </a:lnSpc>
              <a:spcBef>
                <a:spcPct val="0"/>
              </a:spcBef>
              <a:spcAft>
                <a:spcPct val="0"/>
              </a:spcAft>
              <a:buClrTx/>
              <a:buSzTx/>
              <a:buFontTx/>
              <a:buNone/>
              <a:tabLst/>
            </a:pPr>
            <a:r>
              <a:rPr kumimoji="0" lang="pt-BR" altLang="pt-BR" sz="2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II - o ato de que resulte aumento da despesa com pessoal nos 180 (cento e oitenta) dias anteriores ao final do mandato;  </a:t>
            </a: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pt-BR" altLang="pt-BR" sz="2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III - o ato de que resulte aumento da despesa com pessoal que preveja parcelas a serem implementadas em períodos posteriores ao final do mandato;</a:t>
            </a: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pt-BR" altLang="pt-BR" sz="2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IV - a aprovação, a edição ou a sanção de norma legal contendo plano de alteração, reajuste e reestruturação de carreiras do setor público, ou a edição de ato para nomeação de aprovados em concurso público, quando:</a:t>
            </a: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pt-BR" altLang="pt-BR" sz="2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 resultar em aumento da despesa com pessoal nos 180 (cento e oitenta) dias anteriores ao final do mandato</a:t>
            </a: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pt-BR" altLang="pt-BR" sz="2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b) resultar em aumento da despesa com pessoal que preveja parcelas a serem implementadas em períodos posteriores ao final do mandato</a:t>
            </a:r>
            <a:endParaRPr kumimoji="0" lang="pt-BR" altLang="pt-BR" sz="2200" b="0" i="0" u="none" strike="noStrike" cap="none" normalizeH="0" baseline="0" dirty="0">
              <a:ln>
                <a:noFill/>
              </a:ln>
              <a:solidFill>
                <a:schemeClr val="tx1"/>
              </a:solidFill>
              <a:effectLst/>
              <a:latin typeface="Arial" panose="020B0604020202020204" pitchFamily="34" charset="0"/>
            </a:endParaRPr>
          </a:p>
        </p:txBody>
      </p:sp>
      <p:sp>
        <p:nvSpPr>
          <p:cNvPr id="3" name="CaixaDeTexto 2">
            <a:extLst>
              <a:ext uri="{FF2B5EF4-FFF2-40B4-BE49-F238E27FC236}">
                <a16:creationId xmlns:a16="http://schemas.microsoft.com/office/drawing/2014/main" id="{DAF79402-6D6A-50EA-7AC6-0B801C2C6BE9}"/>
              </a:ext>
            </a:extLst>
          </p:cNvPr>
          <p:cNvSpPr txBox="1"/>
          <p:nvPr/>
        </p:nvSpPr>
        <p:spPr>
          <a:xfrm>
            <a:off x="451755" y="521961"/>
            <a:ext cx="8240485" cy="707886"/>
          </a:xfrm>
          <a:prstGeom prst="rect">
            <a:avLst/>
          </a:prstGeom>
          <a:noFill/>
        </p:spPr>
        <p:txBody>
          <a:bodyPr wrap="square" rtlCol="0">
            <a:spAutoFit/>
          </a:bodyPr>
          <a:lstStyle/>
          <a:p>
            <a:pPr fontAlgn="base"/>
            <a:r>
              <a:rPr lang="pt-BR" sz="4000" b="1" dirty="0">
                <a:solidFill>
                  <a:srgbClr val="0C326F"/>
                </a:solidFill>
                <a:latin typeface="rawline"/>
              </a:rPr>
              <a:t>Despesa com Pessoal – 180 dias</a:t>
            </a:r>
            <a:r>
              <a:rPr lang="pt-BR" sz="4000" b="1" dirty="0">
                <a:solidFill>
                  <a:srgbClr val="0C326F"/>
                </a:solidFill>
                <a:effectLst/>
                <a:latin typeface="rawline"/>
              </a:rPr>
              <a:t>:</a:t>
            </a:r>
            <a:endParaRPr lang="pt-BR" sz="3600" dirty="0">
              <a:solidFill>
                <a:srgbClr val="002060"/>
              </a:solidFill>
            </a:endParaRPr>
          </a:p>
        </p:txBody>
      </p:sp>
    </p:spTree>
    <p:extLst>
      <p:ext uri="{BB962C8B-B14F-4D97-AF65-F5344CB8AC3E}">
        <p14:creationId xmlns:p14="http://schemas.microsoft.com/office/powerpoint/2010/main" val="18042038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BA5068-A7FF-BDFD-66F0-3A321627C87A}"/>
            </a:ext>
          </a:extLst>
        </p:cNvPr>
        <p:cNvGrpSpPr/>
        <p:nvPr/>
      </p:nvGrpSpPr>
      <p:grpSpPr>
        <a:xfrm>
          <a:off x="0" y="0"/>
          <a:ext cx="0" cy="0"/>
          <a:chOff x="0" y="0"/>
          <a:chExt cx="0" cy="0"/>
        </a:xfrm>
      </p:grpSpPr>
      <p:sp>
        <p:nvSpPr>
          <p:cNvPr id="2" name="CaixaDeTexto 1">
            <a:extLst>
              <a:ext uri="{FF2B5EF4-FFF2-40B4-BE49-F238E27FC236}">
                <a16:creationId xmlns:a16="http://schemas.microsoft.com/office/drawing/2014/main" id="{62C4FB54-E681-AC8F-D0D3-568ABCA2B93F}"/>
              </a:ext>
            </a:extLst>
          </p:cNvPr>
          <p:cNvSpPr txBox="1"/>
          <p:nvPr/>
        </p:nvSpPr>
        <p:spPr>
          <a:xfrm>
            <a:off x="451756" y="1438356"/>
            <a:ext cx="8240485" cy="3139321"/>
          </a:xfrm>
          <a:prstGeom prst="rect">
            <a:avLst/>
          </a:prstGeom>
          <a:noFill/>
        </p:spPr>
        <p:txBody>
          <a:bodyPr wrap="square" rtlCol="0">
            <a:spAutoFit/>
          </a:bodyPr>
          <a:lstStyle/>
          <a:p>
            <a:pPr marL="0" marR="0" lvl="0" indent="180975" algn="just" defTabSz="914400" rtl="0" eaLnBrk="0" fontAlgn="base" latinLnBrk="0" hangingPunct="0">
              <a:lnSpc>
                <a:spcPct val="100000"/>
              </a:lnSpc>
              <a:spcBef>
                <a:spcPct val="0"/>
              </a:spcBef>
              <a:spcAft>
                <a:spcPct val="0"/>
              </a:spcAft>
              <a:buClrTx/>
              <a:buSzTx/>
              <a:buFontTx/>
              <a:buNone/>
              <a:tabLst/>
            </a:pPr>
            <a:r>
              <a:rPr kumimoji="0" lang="pt-BR" altLang="pt-BR" sz="2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Art. 38. A operação de crédito por antecipação de receita destina-se a atender insuficiência de caixa durante o exercício financeiro e cumprirá as exigências mencionadas no art. 32 e mais as seguintes:</a:t>
            </a: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pt-BR" altLang="pt-BR" sz="2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pt-BR" altLang="pt-BR" sz="2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IV - estará proibida:</a:t>
            </a: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pt-BR" altLang="pt-BR" sz="2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pt-BR" altLang="pt-BR" sz="2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b) no último ano de mandato do Presidente, Governador ou Prefeito Municipal.</a:t>
            </a:r>
            <a:endParaRPr kumimoji="0" lang="pt-BR" altLang="pt-BR" sz="22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p:txBody>
      </p:sp>
      <p:sp>
        <p:nvSpPr>
          <p:cNvPr id="3" name="CaixaDeTexto 2">
            <a:extLst>
              <a:ext uri="{FF2B5EF4-FFF2-40B4-BE49-F238E27FC236}">
                <a16:creationId xmlns:a16="http://schemas.microsoft.com/office/drawing/2014/main" id="{0B5BD612-E44D-4F6B-3C9C-223E704F32C2}"/>
              </a:ext>
            </a:extLst>
          </p:cNvPr>
          <p:cNvSpPr txBox="1"/>
          <p:nvPr/>
        </p:nvSpPr>
        <p:spPr>
          <a:xfrm>
            <a:off x="451755" y="521961"/>
            <a:ext cx="8240485" cy="707886"/>
          </a:xfrm>
          <a:prstGeom prst="rect">
            <a:avLst/>
          </a:prstGeom>
          <a:noFill/>
        </p:spPr>
        <p:txBody>
          <a:bodyPr wrap="square" rtlCol="0">
            <a:spAutoFit/>
          </a:bodyPr>
          <a:lstStyle/>
          <a:p>
            <a:pPr fontAlgn="base"/>
            <a:r>
              <a:rPr lang="pt-BR" sz="4000" b="1" dirty="0">
                <a:solidFill>
                  <a:srgbClr val="0C326F"/>
                </a:solidFill>
                <a:effectLst/>
                <a:latin typeface="rawline"/>
              </a:rPr>
              <a:t>ARO:</a:t>
            </a:r>
            <a:endParaRPr lang="pt-BR" sz="3600" dirty="0">
              <a:solidFill>
                <a:srgbClr val="002060"/>
              </a:solidFill>
            </a:endParaRPr>
          </a:p>
        </p:txBody>
      </p:sp>
    </p:spTree>
    <p:extLst>
      <p:ext uri="{BB962C8B-B14F-4D97-AF65-F5344CB8AC3E}">
        <p14:creationId xmlns:p14="http://schemas.microsoft.com/office/powerpoint/2010/main" val="5119531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DAA4E1-0222-0F9D-BC3D-86D8CC32FA10}"/>
            </a:ext>
          </a:extLst>
        </p:cNvPr>
        <p:cNvGrpSpPr/>
        <p:nvPr/>
      </p:nvGrpSpPr>
      <p:grpSpPr>
        <a:xfrm>
          <a:off x="0" y="0"/>
          <a:ext cx="0" cy="0"/>
          <a:chOff x="0" y="0"/>
          <a:chExt cx="0" cy="0"/>
        </a:xfrm>
      </p:grpSpPr>
      <p:sp>
        <p:nvSpPr>
          <p:cNvPr id="2" name="CaixaDeTexto 1">
            <a:extLst>
              <a:ext uri="{FF2B5EF4-FFF2-40B4-BE49-F238E27FC236}">
                <a16:creationId xmlns:a16="http://schemas.microsoft.com/office/drawing/2014/main" id="{0B4A2E43-400F-A083-674C-BC828F38BE5E}"/>
              </a:ext>
            </a:extLst>
          </p:cNvPr>
          <p:cNvSpPr txBox="1"/>
          <p:nvPr/>
        </p:nvSpPr>
        <p:spPr>
          <a:xfrm>
            <a:off x="451756" y="1438356"/>
            <a:ext cx="8240485" cy="4708981"/>
          </a:xfrm>
          <a:prstGeom prst="rect">
            <a:avLst/>
          </a:prstGeom>
          <a:noFill/>
        </p:spPr>
        <p:txBody>
          <a:bodyPr wrap="square" rtlCol="0">
            <a:spAutoFit/>
          </a:bodyPr>
          <a:lstStyle/>
          <a:p>
            <a:pPr marL="0" marR="0" lvl="0" indent="180975" algn="just" defTabSz="914400" rtl="0" eaLnBrk="0" fontAlgn="base" latinLnBrk="0" hangingPunct="0">
              <a:lnSpc>
                <a:spcPct val="100000"/>
              </a:lnSpc>
              <a:spcBef>
                <a:spcPct val="0"/>
              </a:spcBef>
              <a:spcAft>
                <a:spcPct val="0"/>
              </a:spcAft>
              <a:buClrTx/>
              <a:buSzTx/>
              <a:buFontTx/>
              <a:buNone/>
              <a:tabLst/>
            </a:pPr>
            <a:r>
              <a:rPr lang="pt-BR" altLang="pt-BR" sz="2500" dirty="0">
                <a:solidFill>
                  <a:srgbClr val="000000"/>
                </a:solidFill>
                <a:latin typeface="Arial" panose="020B0604020202020204" pitchFamily="34" charset="0"/>
                <a:cs typeface="Arial" panose="020B0604020202020204" pitchFamily="34" charset="0"/>
              </a:rPr>
              <a:t>A</a:t>
            </a:r>
            <a:r>
              <a:rPr kumimoji="0" lang="pt-BR" altLang="pt-BR" sz="25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rt. 42. É vedado ao titular de Poder ou órgão referido no art. 20, nos últimos dois quadrimestres do seu mandato, contrair obrigação de despesa que não possa ser cumprida integralmente dentro dele, ou que tenha parcelas a serem pagas no exercício seguinte sem que haja suficiente disponibilidade de caixa para este efeito.      (Vide Lei Complementar nº 178, de 2021)          (Vigência)</a:t>
            </a:r>
          </a:p>
          <a:p>
            <a:pPr marL="0" marR="0" lvl="0" indent="180975" algn="just" defTabSz="914400" rtl="0" eaLnBrk="0" fontAlgn="base" latinLnBrk="0" hangingPunct="0">
              <a:lnSpc>
                <a:spcPct val="100000"/>
              </a:lnSpc>
              <a:spcBef>
                <a:spcPct val="0"/>
              </a:spcBef>
              <a:spcAft>
                <a:spcPct val="0"/>
              </a:spcAft>
              <a:buClrTx/>
              <a:buSzTx/>
              <a:buFontTx/>
              <a:buNone/>
              <a:tabLst/>
            </a:pPr>
            <a:endParaRPr kumimoji="0" lang="pt-BR" altLang="pt-BR" sz="25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pt-BR" altLang="pt-BR" sz="25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Parágrafo único. Na determinação da disponibilidade de caixa serão considerados os encargos e despesas compromissadas a pagar até o final do exercício.</a:t>
            </a:r>
            <a:endParaRPr kumimoji="0" lang="pt-BR" altLang="pt-BR" sz="25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p:txBody>
      </p:sp>
      <p:sp>
        <p:nvSpPr>
          <p:cNvPr id="3" name="CaixaDeTexto 2">
            <a:extLst>
              <a:ext uri="{FF2B5EF4-FFF2-40B4-BE49-F238E27FC236}">
                <a16:creationId xmlns:a16="http://schemas.microsoft.com/office/drawing/2014/main" id="{2065FADA-F7C1-4699-A0AF-41C04605284F}"/>
              </a:ext>
            </a:extLst>
          </p:cNvPr>
          <p:cNvSpPr txBox="1"/>
          <p:nvPr/>
        </p:nvSpPr>
        <p:spPr>
          <a:xfrm>
            <a:off x="451755" y="521961"/>
            <a:ext cx="8240485" cy="707886"/>
          </a:xfrm>
          <a:prstGeom prst="rect">
            <a:avLst/>
          </a:prstGeom>
          <a:noFill/>
        </p:spPr>
        <p:txBody>
          <a:bodyPr wrap="square" rtlCol="0">
            <a:spAutoFit/>
          </a:bodyPr>
          <a:lstStyle/>
          <a:p>
            <a:pPr fontAlgn="base"/>
            <a:r>
              <a:rPr lang="pt-BR" sz="4000" b="1" dirty="0">
                <a:solidFill>
                  <a:srgbClr val="0C326F"/>
                </a:solidFill>
                <a:effectLst/>
                <a:latin typeface="rawline"/>
              </a:rPr>
              <a:t>Restos a Pagar:</a:t>
            </a:r>
            <a:endParaRPr lang="pt-BR" sz="3600" dirty="0">
              <a:solidFill>
                <a:srgbClr val="002060"/>
              </a:solidFill>
            </a:endParaRPr>
          </a:p>
        </p:txBody>
      </p:sp>
    </p:spTree>
    <p:extLst>
      <p:ext uri="{BB962C8B-B14F-4D97-AF65-F5344CB8AC3E}">
        <p14:creationId xmlns:p14="http://schemas.microsoft.com/office/powerpoint/2010/main" val="38343177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04156D-3F61-F614-A0B6-C4B3EF5A832F}"/>
            </a:ext>
          </a:extLst>
        </p:cNvPr>
        <p:cNvGrpSpPr/>
        <p:nvPr/>
      </p:nvGrpSpPr>
      <p:grpSpPr>
        <a:xfrm>
          <a:off x="0" y="0"/>
          <a:ext cx="0" cy="0"/>
          <a:chOff x="0" y="0"/>
          <a:chExt cx="0" cy="0"/>
        </a:xfrm>
      </p:grpSpPr>
      <p:sp>
        <p:nvSpPr>
          <p:cNvPr id="2" name="CaixaDeTexto 1">
            <a:extLst>
              <a:ext uri="{FF2B5EF4-FFF2-40B4-BE49-F238E27FC236}">
                <a16:creationId xmlns:a16="http://schemas.microsoft.com/office/drawing/2014/main" id="{B522D881-7DF4-EED3-5922-21B0840398F7}"/>
              </a:ext>
            </a:extLst>
          </p:cNvPr>
          <p:cNvSpPr txBox="1"/>
          <p:nvPr/>
        </p:nvSpPr>
        <p:spPr>
          <a:xfrm>
            <a:off x="451756" y="1438356"/>
            <a:ext cx="8240485" cy="4939814"/>
          </a:xfrm>
          <a:prstGeom prst="rect">
            <a:avLst/>
          </a:prstGeom>
          <a:noFill/>
        </p:spPr>
        <p:txBody>
          <a:bodyPr wrap="square" rtlCol="0">
            <a:spAutoFit/>
          </a:bodyPr>
          <a:lstStyle/>
          <a:p>
            <a:pPr marL="0" marR="0" lvl="0" indent="180975" algn="just" defTabSz="914400" rtl="0" eaLnBrk="0" fontAlgn="base" latinLnBrk="0" hangingPunct="0">
              <a:lnSpc>
                <a:spcPct val="100000"/>
              </a:lnSpc>
              <a:spcBef>
                <a:spcPct val="0"/>
              </a:spcBef>
              <a:spcAft>
                <a:spcPct val="0"/>
              </a:spcAft>
              <a:buClrTx/>
              <a:buSzTx/>
              <a:buFontTx/>
              <a:buNone/>
              <a:tabLst/>
            </a:pPr>
            <a:r>
              <a:rPr lang="pt-BR" altLang="pt-BR" sz="3500" dirty="0">
                <a:solidFill>
                  <a:srgbClr val="000000"/>
                </a:solidFill>
                <a:latin typeface="Arial" panose="020B0604020202020204" pitchFamily="34" charset="0"/>
                <a:cs typeface="Arial" panose="020B0604020202020204" pitchFamily="34" charset="0"/>
              </a:rPr>
              <a:t>A assunção de obrigações de despesas nos dois últimos quadrimestres do mandato (maio/2024) do Chefe de Poder deve se limitar à disponibilidade de caixa líquida suficiente para pagamento, observada a fonte de recursos.</a:t>
            </a:r>
          </a:p>
          <a:p>
            <a:pPr marL="0" marR="0" lvl="0" indent="180975" algn="just" defTabSz="914400" rtl="0" eaLnBrk="0" fontAlgn="base" latinLnBrk="0" hangingPunct="0">
              <a:lnSpc>
                <a:spcPct val="100000"/>
              </a:lnSpc>
              <a:spcBef>
                <a:spcPct val="0"/>
              </a:spcBef>
              <a:spcAft>
                <a:spcPct val="0"/>
              </a:spcAft>
              <a:buClrTx/>
              <a:buSzTx/>
              <a:buFontTx/>
              <a:buNone/>
              <a:tabLst/>
            </a:pPr>
            <a:r>
              <a:rPr lang="pt-BR" altLang="pt-BR" sz="3500" dirty="0">
                <a:solidFill>
                  <a:srgbClr val="000000"/>
                </a:solidFill>
                <a:latin typeface="Arial" panose="020B0604020202020204" pitchFamily="34" charset="0"/>
                <a:cs typeface="Arial" panose="020B0604020202020204" pitchFamily="34" charset="0"/>
              </a:rPr>
              <a:t>(art. 42 e parágrafo único do art. 8º da LRF).</a:t>
            </a:r>
          </a:p>
        </p:txBody>
      </p:sp>
      <p:sp>
        <p:nvSpPr>
          <p:cNvPr id="3" name="CaixaDeTexto 2">
            <a:extLst>
              <a:ext uri="{FF2B5EF4-FFF2-40B4-BE49-F238E27FC236}">
                <a16:creationId xmlns:a16="http://schemas.microsoft.com/office/drawing/2014/main" id="{C90C3F87-38C3-0676-FA92-7E0FDFF8CEC3}"/>
              </a:ext>
            </a:extLst>
          </p:cNvPr>
          <p:cNvSpPr txBox="1"/>
          <p:nvPr/>
        </p:nvSpPr>
        <p:spPr>
          <a:xfrm>
            <a:off x="451755" y="521961"/>
            <a:ext cx="8240485" cy="707886"/>
          </a:xfrm>
          <a:prstGeom prst="rect">
            <a:avLst/>
          </a:prstGeom>
          <a:noFill/>
        </p:spPr>
        <p:txBody>
          <a:bodyPr wrap="square" rtlCol="0">
            <a:spAutoFit/>
          </a:bodyPr>
          <a:lstStyle/>
          <a:p>
            <a:pPr fontAlgn="base"/>
            <a:r>
              <a:rPr lang="pt-BR" sz="4000" b="1" dirty="0">
                <a:solidFill>
                  <a:srgbClr val="0C326F"/>
                </a:solidFill>
                <a:effectLst/>
                <a:latin typeface="rawline"/>
              </a:rPr>
              <a:t>Restos a Pagar:</a:t>
            </a:r>
            <a:endParaRPr lang="pt-BR" sz="3600" dirty="0">
              <a:solidFill>
                <a:srgbClr val="002060"/>
              </a:solidFill>
            </a:endParaRPr>
          </a:p>
        </p:txBody>
      </p:sp>
    </p:spTree>
    <p:extLst>
      <p:ext uri="{BB962C8B-B14F-4D97-AF65-F5344CB8AC3E}">
        <p14:creationId xmlns:p14="http://schemas.microsoft.com/office/powerpoint/2010/main" val="2578642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A6F1C8-C60A-B076-F15F-EFA7F8176703}"/>
            </a:ext>
          </a:extLst>
        </p:cNvPr>
        <p:cNvGrpSpPr/>
        <p:nvPr/>
      </p:nvGrpSpPr>
      <p:grpSpPr>
        <a:xfrm>
          <a:off x="0" y="0"/>
          <a:ext cx="0" cy="0"/>
          <a:chOff x="0" y="0"/>
          <a:chExt cx="0" cy="0"/>
        </a:xfrm>
      </p:grpSpPr>
      <p:sp>
        <p:nvSpPr>
          <p:cNvPr id="2" name="CaixaDeTexto 1">
            <a:extLst>
              <a:ext uri="{FF2B5EF4-FFF2-40B4-BE49-F238E27FC236}">
                <a16:creationId xmlns:a16="http://schemas.microsoft.com/office/drawing/2014/main" id="{55006461-1D4D-A1B2-B400-D81D686E97AB}"/>
              </a:ext>
            </a:extLst>
          </p:cNvPr>
          <p:cNvSpPr txBox="1"/>
          <p:nvPr/>
        </p:nvSpPr>
        <p:spPr>
          <a:xfrm>
            <a:off x="375557" y="284157"/>
            <a:ext cx="8240485" cy="5786199"/>
          </a:xfrm>
          <a:prstGeom prst="rect">
            <a:avLst/>
          </a:prstGeom>
          <a:noFill/>
        </p:spPr>
        <p:txBody>
          <a:bodyPr wrap="square" rtlCol="0">
            <a:spAutoFit/>
          </a:bodyPr>
          <a:lstStyle/>
          <a:p>
            <a:pPr marL="742950" indent="-742950" fontAlgn="base">
              <a:buAutoNum type="arabicPeriod"/>
            </a:pPr>
            <a:r>
              <a:rPr lang="pt-BR" sz="3700" b="1" dirty="0">
                <a:solidFill>
                  <a:srgbClr val="0C326F"/>
                </a:solidFill>
                <a:latin typeface="rawline"/>
              </a:rPr>
              <a:t>Normas Aplicáveis e Conceitos</a:t>
            </a:r>
          </a:p>
          <a:p>
            <a:pPr marL="742950" indent="-742950" fontAlgn="base">
              <a:buAutoNum type="arabicPeriod"/>
            </a:pPr>
            <a:r>
              <a:rPr lang="pt-BR" sz="3700" b="1" dirty="0">
                <a:solidFill>
                  <a:srgbClr val="0C326F"/>
                </a:solidFill>
                <a:latin typeface="rawline"/>
              </a:rPr>
              <a:t>Processo de Transição</a:t>
            </a:r>
          </a:p>
          <a:p>
            <a:pPr marL="742950" indent="-742950" fontAlgn="base">
              <a:buAutoNum type="arabicPeriod"/>
            </a:pPr>
            <a:r>
              <a:rPr lang="pt-BR" sz="3700" b="1" dirty="0">
                <a:solidFill>
                  <a:srgbClr val="0C326F"/>
                </a:solidFill>
                <a:latin typeface="rawline"/>
              </a:rPr>
              <a:t>Lei de Responsabilidade Fiscal</a:t>
            </a:r>
          </a:p>
          <a:p>
            <a:pPr marL="1200150" lvl="1" indent="-742950" fontAlgn="base">
              <a:buFont typeface="+mj-lt"/>
              <a:buAutoNum type="alphaLcParenR"/>
            </a:pPr>
            <a:r>
              <a:rPr lang="pt-BR" sz="3700" b="1" dirty="0">
                <a:solidFill>
                  <a:srgbClr val="0C326F"/>
                </a:solidFill>
                <a:latin typeface="rawline"/>
              </a:rPr>
              <a:t>Controle de Gastos com Pessoal</a:t>
            </a:r>
          </a:p>
          <a:p>
            <a:pPr marL="1200150" lvl="1" indent="-742950" fontAlgn="base">
              <a:buFont typeface="+mj-lt"/>
              <a:buAutoNum type="alphaLcParenR"/>
            </a:pPr>
            <a:r>
              <a:rPr lang="pt-BR" sz="3700" b="1" dirty="0">
                <a:solidFill>
                  <a:srgbClr val="0C326F"/>
                </a:solidFill>
                <a:latin typeface="rawline"/>
              </a:rPr>
              <a:t>Últimos 180 dias – Pessoal</a:t>
            </a:r>
          </a:p>
          <a:p>
            <a:pPr marL="1200150" lvl="1" indent="-742950" fontAlgn="base">
              <a:buFont typeface="+mj-lt"/>
              <a:buAutoNum type="alphaLcParenR"/>
            </a:pPr>
            <a:r>
              <a:rPr lang="pt-BR" sz="3700" b="1" dirty="0">
                <a:solidFill>
                  <a:srgbClr val="0C326F"/>
                </a:solidFill>
                <a:latin typeface="rawline"/>
              </a:rPr>
              <a:t>Operações de Crédito – ARO</a:t>
            </a:r>
          </a:p>
          <a:p>
            <a:pPr marL="1200150" lvl="1" indent="-742950" fontAlgn="base">
              <a:buFont typeface="+mj-lt"/>
              <a:buAutoNum type="alphaLcParenR"/>
            </a:pPr>
            <a:r>
              <a:rPr lang="pt-BR" sz="3700" b="1" dirty="0">
                <a:solidFill>
                  <a:srgbClr val="0C326F"/>
                </a:solidFill>
                <a:latin typeface="rawline"/>
              </a:rPr>
              <a:t>Assunção de Obrigações</a:t>
            </a:r>
          </a:p>
          <a:p>
            <a:pPr marL="1200150" lvl="1" indent="-742950" fontAlgn="base">
              <a:buFont typeface="+mj-lt"/>
              <a:buAutoNum type="alphaLcParenR"/>
            </a:pPr>
            <a:r>
              <a:rPr lang="pt-BR" sz="3700" b="1" dirty="0">
                <a:solidFill>
                  <a:srgbClr val="0C326F"/>
                </a:solidFill>
                <a:latin typeface="rawline"/>
              </a:rPr>
              <a:t>Recondução da Dívida</a:t>
            </a:r>
          </a:p>
          <a:p>
            <a:pPr marL="742950" indent="-742950" fontAlgn="base">
              <a:buAutoNum type="arabicPeriod"/>
            </a:pPr>
            <a:r>
              <a:rPr lang="pt-BR" sz="3700" b="1" dirty="0">
                <a:solidFill>
                  <a:srgbClr val="0C326F"/>
                </a:solidFill>
                <a:latin typeface="rawline"/>
              </a:rPr>
              <a:t>Orientações Gerais</a:t>
            </a:r>
          </a:p>
          <a:p>
            <a:pPr marL="742950" indent="-742950" fontAlgn="base">
              <a:buAutoNum type="arabicPeriod"/>
            </a:pPr>
            <a:r>
              <a:rPr lang="pt-BR" sz="3700" b="1" dirty="0">
                <a:solidFill>
                  <a:srgbClr val="0C326F"/>
                </a:solidFill>
                <a:latin typeface="rawline"/>
              </a:rPr>
              <a:t>Condutas Vedadas em Ano Eleitoral</a:t>
            </a:r>
          </a:p>
        </p:txBody>
      </p:sp>
    </p:spTree>
    <p:extLst>
      <p:ext uri="{BB962C8B-B14F-4D97-AF65-F5344CB8AC3E}">
        <p14:creationId xmlns:p14="http://schemas.microsoft.com/office/powerpoint/2010/main" val="30552664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638955-641C-D807-2701-BDF234AE3A56}"/>
            </a:ext>
          </a:extLst>
        </p:cNvPr>
        <p:cNvGrpSpPr/>
        <p:nvPr/>
      </p:nvGrpSpPr>
      <p:grpSpPr>
        <a:xfrm>
          <a:off x="0" y="0"/>
          <a:ext cx="0" cy="0"/>
          <a:chOff x="0" y="0"/>
          <a:chExt cx="0" cy="0"/>
        </a:xfrm>
      </p:grpSpPr>
      <p:sp>
        <p:nvSpPr>
          <p:cNvPr id="2" name="CaixaDeTexto 1">
            <a:extLst>
              <a:ext uri="{FF2B5EF4-FFF2-40B4-BE49-F238E27FC236}">
                <a16:creationId xmlns:a16="http://schemas.microsoft.com/office/drawing/2014/main" id="{DE7B67DB-0B01-9E8E-56C7-CA11F9FA2B55}"/>
              </a:ext>
            </a:extLst>
          </p:cNvPr>
          <p:cNvSpPr txBox="1"/>
          <p:nvPr/>
        </p:nvSpPr>
        <p:spPr>
          <a:xfrm>
            <a:off x="239486" y="718218"/>
            <a:ext cx="8577943" cy="5693866"/>
          </a:xfrm>
          <a:prstGeom prst="rect">
            <a:avLst/>
          </a:prstGeom>
          <a:noFill/>
        </p:spPr>
        <p:txBody>
          <a:bodyPr wrap="square" rtlCol="0">
            <a:spAutoFit/>
          </a:bodyPr>
          <a:lstStyle/>
          <a:p>
            <a:pPr marL="0" marR="0" lvl="0" indent="180975" algn="just" defTabSz="914400" rtl="0" eaLnBrk="0" fontAlgn="base" latinLnBrk="0" hangingPunct="0">
              <a:lnSpc>
                <a:spcPct val="100000"/>
              </a:lnSpc>
              <a:spcBef>
                <a:spcPct val="0"/>
              </a:spcBef>
              <a:spcAft>
                <a:spcPct val="0"/>
              </a:spcAft>
              <a:buClrTx/>
              <a:buSzTx/>
              <a:buFontTx/>
              <a:buNone/>
              <a:tabLst/>
            </a:pPr>
            <a:r>
              <a:rPr lang="pt-BR" sz="2800" dirty="0"/>
              <a:t>a) Todos os encargos e demais compromissos a pagar até o final do exercício, inclusive os restos a pagar não processados de exercícios anteriores, independentemente da natureza da despesa contratada ser de caráter continuado ou não, revestindo-se ou não de caráter de essencialidade, emergência e cuja não celebração importe em prejuízo à continuidade do serviço público;</a:t>
            </a:r>
          </a:p>
          <a:p>
            <a:pPr marL="0" marR="0" lvl="0" indent="180975" algn="just" defTabSz="914400" rtl="0" eaLnBrk="0" fontAlgn="base" latinLnBrk="0" hangingPunct="0">
              <a:lnSpc>
                <a:spcPct val="100000"/>
              </a:lnSpc>
              <a:spcBef>
                <a:spcPct val="0"/>
              </a:spcBef>
              <a:spcAft>
                <a:spcPct val="0"/>
              </a:spcAft>
              <a:buClrTx/>
              <a:buSzTx/>
              <a:buFontTx/>
              <a:buNone/>
              <a:tabLst/>
            </a:pPr>
            <a:r>
              <a:rPr lang="pt-BR" sz="2800" dirty="0"/>
              <a:t>b) Os recursos de terceiros, como depósitos e consignações, outras obrigações financeiras, os Restos a Pagar Processados, e os Restos a Pagar Não Processados de exercícios anteriores, dentre outros;</a:t>
            </a:r>
          </a:p>
          <a:p>
            <a:pPr marL="0" marR="0" lvl="0" indent="180975" algn="just" defTabSz="914400" rtl="0" eaLnBrk="0" fontAlgn="base" latinLnBrk="0" hangingPunct="0">
              <a:lnSpc>
                <a:spcPct val="100000"/>
              </a:lnSpc>
              <a:spcBef>
                <a:spcPct val="0"/>
              </a:spcBef>
              <a:spcAft>
                <a:spcPct val="0"/>
              </a:spcAft>
              <a:buClrTx/>
              <a:buSzTx/>
              <a:buFontTx/>
              <a:buNone/>
              <a:tabLst/>
            </a:pPr>
            <a:endParaRPr lang="pt-BR" altLang="pt-BR" sz="2800" dirty="0">
              <a:solidFill>
                <a:srgbClr val="000000"/>
              </a:solidFill>
              <a:latin typeface="Arial" panose="020B0604020202020204" pitchFamily="34" charset="0"/>
              <a:cs typeface="Arial" panose="020B0604020202020204"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lang="pt-BR" altLang="pt-BR" sz="2800" dirty="0">
                <a:solidFill>
                  <a:srgbClr val="000000"/>
                </a:solidFill>
                <a:latin typeface="Arial" panose="020B0604020202020204" pitchFamily="34" charset="0"/>
                <a:cs typeface="Arial" panose="020B0604020202020204" pitchFamily="34" charset="0"/>
              </a:rPr>
              <a:t>Apurada por fonte de recurso</a:t>
            </a:r>
          </a:p>
        </p:txBody>
      </p:sp>
      <p:sp>
        <p:nvSpPr>
          <p:cNvPr id="3" name="CaixaDeTexto 2">
            <a:extLst>
              <a:ext uri="{FF2B5EF4-FFF2-40B4-BE49-F238E27FC236}">
                <a16:creationId xmlns:a16="http://schemas.microsoft.com/office/drawing/2014/main" id="{AAD941D5-BE5E-9A47-D14E-AA0D6ECBFD95}"/>
              </a:ext>
            </a:extLst>
          </p:cNvPr>
          <p:cNvSpPr txBox="1"/>
          <p:nvPr/>
        </p:nvSpPr>
        <p:spPr>
          <a:xfrm>
            <a:off x="451755" y="10332"/>
            <a:ext cx="8240485" cy="707886"/>
          </a:xfrm>
          <a:prstGeom prst="rect">
            <a:avLst/>
          </a:prstGeom>
          <a:noFill/>
        </p:spPr>
        <p:txBody>
          <a:bodyPr wrap="square" rtlCol="0">
            <a:spAutoFit/>
          </a:bodyPr>
          <a:lstStyle/>
          <a:p>
            <a:pPr fontAlgn="base"/>
            <a:r>
              <a:rPr lang="pt-BR" sz="4000" b="1" dirty="0">
                <a:solidFill>
                  <a:srgbClr val="0C326F"/>
                </a:solidFill>
                <a:effectLst/>
                <a:latin typeface="rawline"/>
              </a:rPr>
              <a:t>Restos a Pagar:</a:t>
            </a:r>
            <a:endParaRPr lang="pt-BR" sz="3600" dirty="0">
              <a:solidFill>
                <a:srgbClr val="002060"/>
              </a:solidFill>
            </a:endParaRPr>
          </a:p>
        </p:txBody>
      </p:sp>
    </p:spTree>
    <p:extLst>
      <p:ext uri="{BB962C8B-B14F-4D97-AF65-F5344CB8AC3E}">
        <p14:creationId xmlns:p14="http://schemas.microsoft.com/office/powerpoint/2010/main" val="7792671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63AC59-F15D-A1EC-798C-430B634188BD}"/>
            </a:ext>
          </a:extLst>
        </p:cNvPr>
        <p:cNvGrpSpPr/>
        <p:nvPr/>
      </p:nvGrpSpPr>
      <p:grpSpPr>
        <a:xfrm>
          <a:off x="0" y="0"/>
          <a:ext cx="0" cy="0"/>
          <a:chOff x="0" y="0"/>
          <a:chExt cx="0" cy="0"/>
        </a:xfrm>
      </p:grpSpPr>
      <p:sp>
        <p:nvSpPr>
          <p:cNvPr id="2" name="CaixaDeTexto 1">
            <a:extLst>
              <a:ext uri="{FF2B5EF4-FFF2-40B4-BE49-F238E27FC236}">
                <a16:creationId xmlns:a16="http://schemas.microsoft.com/office/drawing/2014/main" id="{DF871202-7CBB-D9A7-BF93-93F94F166C10}"/>
              </a:ext>
            </a:extLst>
          </p:cNvPr>
          <p:cNvSpPr txBox="1"/>
          <p:nvPr/>
        </p:nvSpPr>
        <p:spPr>
          <a:xfrm>
            <a:off x="239486" y="718218"/>
            <a:ext cx="8577943" cy="6186309"/>
          </a:xfrm>
          <a:prstGeom prst="rect">
            <a:avLst/>
          </a:prstGeom>
          <a:noFill/>
        </p:spPr>
        <p:txBody>
          <a:bodyPr wrap="square" rtlCol="0">
            <a:spAutoFit/>
          </a:bodyPr>
          <a:lstStyle/>
          <a:p>
            <a:pPr marR="0" lvl="0" algn="just" defTabSz="914400" rtl="0" eaLnBrk="0" fontAlgn="base" latinLnBrk="0" hangingPunct="0">
              <a:lnSpc>
                <a:spcPct val="100000"/>
              </a:lnSpc>
              <a:spcBef>
                <a:spcPct val="0"/>
              </a:spcBef>
              <a:spcAft>
                <a:spcPct val="0"/>
              </a:spcAft>
              <a:buClrTx/>
              <a:buSzTx/>
              <a:tabLst/>
            </a:pPr>
            <a:r>
              <a:rPr lang="pt-BR" altLang="pt-BR" sz="3300" dirty="0">
                <a:solidFill>
                  <a:srgbClr val="000000"/>
                </a:solidFill>
                <a:latin typeface="Arial" panose="020B0604020202020204" pitchFamily="34" charset="0"/>
                <a:cs typeface="Arial" panose="020B0604020202020204" pitchFamily="34" charset="0"/>
              </a:rPr>
              <a:t>Falta de disponibilidade de caixa</a:t>
            </a:r>
          </a:p>
          <a:p>
            <a:pPr marL="457200" marR="0" lvl="0" indent="-457200" algn="just" defTabSz="914400" rtl="0" eaLnBrk="0" fontAlgn="base" latinLnBrk="0" hangingPunct="0">
              <a:lnSpc>
                <a:spcPct val="100000"/>
              </a:lnSpc>
              <a:spcBef>
                <a:spcPct val="0"/>
              </a:spcBef>
              <a:spcAft>
                <a:spcPct val="0"/>
              </a:spcAft>
              <a:buClrTx/>
              <a:buSzTx/>
              <a:buFontTx/>
              <a:buChar char="-"/>
              <a:tabLst/>
            </a:pPr>
            <a:endParaRPr lang="pt-BR" altLang="pt-BR" sz="3300" dirty="0">
              <a:solidFill>
                <a:srgbClr val="000000"/>
              </a:solidFill>
              <a:latin typeface="Arial" panose="020B0604020202020204" pitchFamily="34" charset="0"/>
              <a:cs typeface="Arial" panose="020B0604020202020204"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lang="pt-BR" sz="3300" dirty="0"/>
              <a:t>É considerado descumprimento ao art. 42 da LRF, deixar sem suficiente disponibilidade de caixa, a despesa com pessoal realizada com agentes públicos que já fazia parte do quadro da Administração antes da ocorrência da calamidade pública, devendo ser computada para fins de apuração do art. 42 da LRF a contratação ou admissão desses, realizada posteriormente e que não atuarem no combate à calamidade pública.</a:t>
            </a:r>
            <a:endParaRPr lang="pt-BR" altLang="pt-BR" sz="3300" dirty="0">
              <a:solidFill>
                <a:srgbClr val="000000"/>
              </a:solidFill>
              <a:latin typeface="Arial" panose="020B0604020202020204" pitchFamily="34" charset="0"/>
              <a:cs typeface="Arial" panose="020B0604020202020204" pitchFamily="34" charset="0"/>
            </a:endParaRPr>
          </a:p>
        </p:txBody>
      </p:sp>
      <p:sp>
        <p:nvSpPr>
          <p:cNvPr id="3" name="CaixaDeTexto 2">
            <a:extLst>
              <a:ext uri="{FF2B5EF4-FFF2-40B4-BE49-F238E27FC236}">
                <a16:creationId xmlns:a16="http://schemas.microsoft.com/office/drawing/2014/main" id="{FD76E14E-B18C-E961-9A77-1C5EBC4AC22D}"/>
              </a:ext>
            </a:extLst>
          </p:cNvPr>
          <p:cNvSpPr txBox="1"/>
          <p:nvPr/>
        </p:nvSpPr>
        <p:spPr>
          <a:xfrm>
            <a:off x="451755" y="10332"/>
            <a:ext cx="8240485" cy="707886"/>
          </a:xfrm>
          <a:prstGeom prst="rect">
            <a:avLst/>
          </a:prstGeom>
          <a:noFill/>
        </p:spPr>
        <p:txBody>
          <a:bodyPr wrap="square" rtlCol="0">
            <a:spAutoFit/>
          </a:bodyPr>
          <a:lstStyle/>
          <a:p>
            <a:pPr fontAlgn="base"/>
            <a:r>
              <a:rPr lang="pt-BR" sz="4000" b="1" dirty="0">
                <a:solidFill>
                  <a:srgbClr val="0C326F"/>
                </a:solidFill>
                <a:effectLst/>
                <a:latin typeface="rawline"/>
              </a:rPr>
              <a:t>Restos a Pagar:</a:t>
            </a:r>
            <a:endParaRPr lang="pt-BR" sz="3600" dirty="0">
              <a:solidFill>
                <a:srgbClr val="002060"/>
              </a:solidFill>
            </a:endParaRPr>
          </a:p>
        </p:txBody>
      </p:sp>
    </p:spTree>
    <p:extLst>
      <p:ext uri="{BB962C8B-B14F-4D97-AF65-F5344CB8AC3E}">
        <p14:creationId xmlns:p14="http://schemas.microsoft.com/office/powerpoint/2010/main" val="16472325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8EB5C2-5280-809A-9ED8-6FF626E34FD7}"/>
            </a:ext>
          </a:extLst>
        </p:cNvPr>
        <p:cNvGrpSpPr/>
        <p:nvPr/>
      </p:nvGrpSpPr>
      <p:grpSpPr>
        <a:xfrm>
          <a:off x="0" y="0"/>
          <a:ext cx="0" cy="0"/>
          <a:chOff x="0" y="0"/>
          <a:chExt cx="0" cy="0"/>
        </a:xfrm>
      </p:grpSpPr>
      <p:sp>
        <p:nvSpPr>
          <p:cNvPr id="2" name="CaixaDeTexto 1">
            <a:extLst>
              <a:ext uri="{FF2B5EF4-FFF2-40B4-BE49-F238E27FC236}">
                <a16:creationId xmlns:a16="http://schemas.microsoft.com/office/drawing/2014/main" id="{A0274FFE-A359-879A-04E5-D1E9339677A9}"/>
              </a:ext>
            </a:extLst>
          </p:cNvPr>
          <p:cNvSpPr txBox="1"/>
          <p:nvPr/>
        </p:nvSpPr>
        <p:spPr>
          <a:xfrm>
            <a:off x="451756" y="1438356"/>
            <a:ext cx="8240485" cy="4031873"/>
          </a:xfrm>
          <a:prstGeom prst="rect">
            <a:avLst/>
          </a:prstGeom>
          <a:noFill/>
        </p:spPr>
        <p:txBody>
          <a:bodyPr wrap="square" rtlCol="0">
            <a:spAutoFit/>
          </a:bodyPr>
          <a:lstStyle/>
          <a:p>
            <a:pPr marL="0" marR="0" lvl="0" indent="180975" algn="just" defTabSz="914400" rtl="0" eaLnBrk="0" fontAlgn="base" latinLnBrk="0" hangingPunct="0">
              <a:lnSpc>
                <a:spcPct val="100000"/>
              </a:lnSpc>
              <a:spcBef>
                <a:spcPct val="0"/>
              </a:spcBef>
              <a:spcAft>
                <a:spcPct val="0"/>
              </a:spcAft>
              <a:buClrTx/>
              <a:buSzTx/>
              <a:buFontTx/>
              <a:buNone/>
              <a:tabLst/>
            </a:pPr>
            <a:r>
              <a:rPr lang="pt-BR" altLang="pt-BR" sz="3000" dirty="0">
                <a:solidFill>
                  <a:srgbClr val="000000"/>
                </a:solidFill>
                <a:latin typeface="Arial" panose="020B0604020202020204" pitchFamily="34" charset="0"/>
                <a:cs typeface="Arial" panose="020B0604020202020204" pitchFamily="34" charset="0"/>
              </a:rPr>
              <a:t>- </a:t>
            </a:r>
            <a:r>
              <a:rPr lang="pt-BR" sz="3200" dirty="0"/>
              <a:t>O ato de “contrair obrigação de despesa” será considerado no momento da assunção da obrigação, ou seja, da emissão do ato administrativo gerador da despesa, da data de assinatura do contrato, convênio, acordo, ajuste e outros instrumentos congêneres ou, na ausência desses, da data do empenho da despesa. </a:t>
            </a:r>
            <a:endParaRPr lang="pt-BR" altLang="pt-BR" sz="3000" dirty="0">
              <a:solidFill>
                <a:srgbClr val="000000"/>
              </a:solidFill>
              <a:latin typeface="Arial" panose="020B0604020202020204" pitchFamily="34" charset="0"/>
              <a:cs typeface="Arial" panose="020B0604020202020204" pitchFamily="34" charset="0"/>
            </a:endParaRPr>
          </a:p>
        </p:txBody>
      </p:sp>
      <p:sp>
        <p:nvSpPr>
          <p:cNvPr id="3" name="CaixaDeTexto 2">
            <a:extLst>
              <a:ext uri="{FF2B5EF4-FFF2-40B4-BE49-F238E27FC236}">
                <a16:creationId xmlns:a16="http://schemas.microsoft.com/office/drawing/2014/main" id="{1FE442FE-2B53-2FB8-6EEE-D5B785AB5B2D}"/>
              </a:ext>
            </a:extLst>
          </p:cNvPr>
          <p:cNvSpPr txBox="1"/>
          <p:nvPr/>
        </p:nvSpPr>
        <p:spPr>
          <a:xfrm>
            <a:off x="451755" y="521961"/>
            <a:ext cx="8240485" cy="707886"/>
          </a:xfrm>
          <a:prstGeom prst="rect">
            <a:avLst/>
          </a:prstGeom>
          <a:noFill/>
        </p:spPr>
        <p:txBody>
          <a:bodyPr wrap="square" rtlCol="0">
            <a:spAutoFit/>
          </a:bodyPr>
          <a:lstStyle/>
          <a:p>
            <a:pPr fontAlgn="base"/>
            <a:r>
              <a:rPr lang="pt-BR" sz="4000" b="1" dirty="0">
                <a:solidFill>
                  <a:srgbClr val="0C326F"/>
                </a:solidFill>
                <a:effectLst/>
                <a:latin typeface="rawline"/>
              </a:rPr>
              <a:t>Restos a Pagar:</a:t>
            </a:r>
            <a:endParaRPr lang="pt-BR" sz="3600" dirty="0">
              <a:solidFill>
                <a:srgbClr val="002060"/>
              </a:solidFill>
            </a:endParaRPr>
          </a:p>
        </p:txBody>
      </p:sp>
    </p:spTree>
    <p:extLst>
      <p:ext uri="{BB962C8B-B14F-4D97-AF65-F5344CB8AC3E}">
        <p14:creationId xmlns:p14="http://schemas.microsoft.com/office/powerpoint/2010/main" val="26600908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A53614-B054-379E-CD95-ECEFCC6C2BA6}"/>
            </a:ext>
          </a:extLst>
        </p:cNvPr>
        <p:cNvGrpSpPr/>
        <p:nvPr/>
      </p:nvGrpSpPr>
      <p:grpSpPr>
        <a:xfrm>
          <a:off x="0" y="0"/>
          <a:ext cx="0" cy="0"/>
          <a:chOff x="0" y="0"/>
          <a:chExt cx="0" cy="0"/>
        </a:xfrm>
      </p:grpSpPr>
      <p:sp>
        <p:nvSpPr>
          <p:cNvPr id="2" name="CaixaDeTexto 1">
            <a:extLst>
              <a:ext uri="{FF2B5EF4-FFF2-40B4-BE49-F238E27FC236}">
                <a16:creationId xmlns:a16="http://schemas.microsoft.com/office/drawing/2014/main" id="{58107CE4-171F-943A-9C5C-EDFDF2C446DB}"/>
              </a:ext>
            </a:extLst>
          </p:cNvPr>
          <p:cNvSpPr txBox="1"/>
          <p:nvPr/>
        </p:nvSpPr>
        <p:spPr>
          <a:xfrm>
            <a:off x="451756" y="1438356"/>
            <a:ext cx="8240485" cy="5170646"/>
          </a:xfrm>
          <a:prstGeom prst="rect">
            <a:avLst/>
          </a:prstGeom>
          <a:noFill/>
        </p:spPr>
        <p:txBody>
          <a:bodyPr wrap="square" rtlCol="0">
            <a:spAutoFit/>
          </a:bodyPr>
          <a:lstStyle/>
          <a:p>
            <a:pPr marL="0" marR="0" lvl="0" indent="180975" algn="just" defTabSz="914400" rtl="0" eaLnBrk="0" fontAlgn="base" latinLnBrk="0" hangingPunct="0">
              <a:lnSpc>
                <a:spcPct val="100000"/>
              </a:lnSpc>
              <a:spcBef>
                <a:spcPct val="0"/>
              </a:spcBef>
              <a:spcAft>
                <a:spcPct val="0"/>
              </a:spcAft>
              <a:buClrTx/>
              <a:buSzTx/>
              <a:buFontTx/>
              <a:buNone/>
              <a:tabLst/>
            </a:pPr>
            <a:r>
              <a:rPr lang="pt-BR" altLang="pt-BR" sz="3000" dirty="0">
                <a:solidFill>
                  <a:srgbClr val="000000"/>
                </a:solidFill>
                <a:latin typeface="Arial" panose="020B0604020202020204" pitchFamily="34" charset="0"/>
                <a:cs typeface="Arial" panose="020B0604020202020204" pitchFamily="34" charset="0"/>
              </a:rPr>
              <a:t>Não poderá ser dada prioridade às obrigações contraídas nos últimos dois quadrimestre do último ano de mandato em detrimento das assumidas em meses anteriores. </a:t>
            </a:r>
          </a:p>
          <a:p>
            <a:pPr marL="0" marR="0" lvl="0" indent="180975" algn="just" defTabSz="914400" rtl="0" eaLnBrk="0" fontAlgn="base" latinLnBrk="0" hangingPunct="0">
              <a:lnSpc>
                <a:spcPct val="100000"/>
              </a:lnSpc>
              <a:spcBef>
                <a:spcPct val="0"/>
              </a:spcBef>
              <a:spcAft>
                <a:spcPct val="0"/>
              </a:spcAft>
              <a:buClrTx/>
              <a:buSzTx/>
              <a:buFontTx/>
              <a:buNone/>
              <a:tabLst/>
            </a:pPr>
            <a:endParaRPr lang="pt-BR" altLang="pt-BR" sz="3000" dirty="0">
              <a:solidFill>
                <a:srgbClr val="000000"/>
              </a:solidFill>
              <a:latin typeface="Arial" panose="020B0604020202020204" pitchFamily="34" charset="0"/>
              <a:cs typeface="Arial" panose="020B0604020202020204"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lang="pt-BR" altLang="pt-BR" sz="3000" dirty="0">
                <a:solidFill>
                  <a:srgbClr val="000000"/>
                </a:solidFill>
                <a:latin typeface="Arial" panose="020B0604020202020204" pitchFamily="34" charset="0"/>
                <a:cs typeface="Arial" panose="020B0604020202020204" pitchFamily="34" charset="0"/>
              </a:rPr>
              <a:t>A legislação veda expressamente tal conduta quando determina que os pagamentos realizados pela administração devam obedecer à estrita ordem cronológica das datas de suas exigibilidades.</a:t>
            </a:r>
          </a:p>
          <a:p>
            <a:pPr marL="0" marR="0" lvl="0" indent="180975" algn="just" defTabSz="914400" rtl="0" eaLnBrk="0" fontAlgn="base" latinLnBrk="0" hangingPunct="0">
              <a:lnSpc>
                <a:spcPct val="100000"/>
              </a:lnSpc>
              <a:spcBef>
                <a:spcPct val="0"/>
              </a:spcBef>
              <a:spcAft>
                <a:spcPct val="0"/>
              </a:spcAft>
              <a:buClrTx/>
              <a:buSzTx/>
              <a:buFontTx/>
              <a:buNone/>
              <a:tabLst/>
            </a:pPr>
            <a:r>
              <a:rPr lang="pt-BR" altLang="pt-BR" sz="3000" dirty="0">
                <a:solidFill>
                  <a:srgbClr val="000000"/>
                </a:solidFill>
                <a:latin typeface="Arial" panose="020B0604020202020204" pitchFamily="34" charset="0"/>
                <a:cs typeface="Arial" panose="020B0604020202020204" pitchFamily="34" charset="0"/>
              </a:rPr>
              <a:t>Será observada por fonte de recurso.</a:t>
            </a:r>
          </a:p>
        </p:txBody>
      </p:sp>
      <p:sp>
        <p:nvSpPr>
          <p:cNvPr id="3" name="CaixaDeTexto 2">
            <a:extLst>
              <a:ext uri="{FF2B5EF4-FFF2-40B4-BE49-F238E27FC236}">
                <a16:creationId xmlns:a16="http://schemas.microsoft.com/office/drawing/2014/main" id="{5774CD91-CAA3-10E6-4912-EE7D02C7605A}"/>
              </a:ext>
            </a:extLst>
          </p:cNvPr>
          <p:cNvSpPr txBox="1"/>
          <p:nvPr/>
        </p:nvSpPr>
        <p:spPr>
          <a:xfrm>
            <a:off x="451755" y="521961"/>
            <a:ext cx="8240485" cy="707886"/>
          </a:xfrm>
          <a:prstGeom prst="rect">
            <a:avLst/>
          </a:prstGeom>
          <a:noFill/>
        </p:spPr>
        <p:txBody>
          <a:bodyPr wrap="square" rtlCol="0">
            <a:spAutoFit/>
          </a:bodyPr>
          <a:lstStyle/>
          <a:p>
            <a:pPr fontAlgn="base"/>
            <a:r>
              <a:rPr lang="pt-BR" sz="4000" b="1" dirty="0">
                <a:solidFill>
                  <a:srgbClr val="0C326F"/>
                </a:solidFill>
                <a:effectLst/>
                <a:latin typeface="rawline"/>
              </a:rPr>
              <a:t>Restos a Pagar:</a:t>
            </a:r>
            <a:endParaRPr lang="pt-BR" sz="3600" dirty="0">
              <a:solidFill>
                <a:srgbClr val="002060"/>
              </a:solidFill>
            </a:endParaRPr>
          </a:p>
        </p:txBody>
      </p:sp>
    </p:spTree>
    <p:extLst>
      <p:ext uri="{BB962C8B-B14F-4D97-AF65-F5344CB8AC3E}">
        <p14:creationId xmlns:p14="http://schemas.microsoft.com/office/powerpoint/2010/main" val="9007707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6AB36F-9DF4-2184-3275-304DE2BD8FEE}"/>
            </a:ext>
          </a:extLst>
        </p:cNvPr>
        <p:cNvGrpSpPr/>
        <p:nvPr/>
      </p:nvGrpSpPr>
      <p:grpSpPr>
        <a:xfrm>
          <a:off x="0" y="0"/>
          <a:ext cx="0" cy="0"/>
          <a:chOff x="0" y="0"/>
          <a:chExt cx="0" cy="0"/>
        </a:xfrm>
      </p:grpSpPr>
      <p:sp>
        <p:nvSpPr>
          <p:cNvPr id="2" name="CaixaDeTexto 1">
            <a:extLst>
              <a:ext uri="{FF2B5EF4-FFF2-40B4-BE49-F238E27FC236}">
                <a16:creationId xmlns:a16="http://schemas.microsoft.com/office/drawing/2014/main" id="{8F41BA00-3943-AF84-4D38-271D7D1CB763}"/>
              </a:ext>
            </a:extLst>
          </p:cNvPr>
          <p:cNvSpPr txBox="1"/>
          <p:nvPr/>
        </p:nvSpPr>
        <p:spPr>
          <a:xfrm>
            <a:off x="342899" y="1616794"/>
            <a:ext cx="8240485" cy="5262979"/>
          </a:xfrm>
          <a:prstGeom prst="rect">
            <a:avLst/>
          </a:prstGeom>
          <a:noFill/>
        </p:spPr>
        <p:txBody>
          <a:bodyPr wrap="square" rtlCol="0">
            <a:spAutoFit/>
          </a:bodyPr>
          <a:lstStyle/>
          <a:p>
            <a:pPr marL="0" marR="0" lvl="0" indent="180975" algn="just" defTabSz="914400" rtl="0" eaLnBrk="0" fontAlgn="base" latinLnBrk="0" hangingPunct="0">
              <a:lnSpc>
                <a:spcPct val="100000"/>
              </a:lnSpc>
              <a:spcBef>
                <a:spcPct val="0"/>
              </a:spcBef>
              <a:spcAft>
                <a:spcPct val="0"/>
              </a:spcAft>
              <a:buClrTx/>
              <a:buSzTx/>
              <a:buFontTx/>
              <a:buNone/>
              <a:tabLst/>
            </a:pPr>
            <a:r>
              <a:rPr lang="pt-BR" altLang="pt-BR" sz="2800" dirty="0">
                <a:solidFill>
                  <a:srgbClr val="000000"/>
                </a:solidFill>
                <a:latin typeface="Arial" panose="020B0604020202020204" pitchFamily="34" charset="0"/>
                <a:cs typeface="Arial" panose="020B0604020202020204" pitchFamily="34" charset="0"/>
              </a:rPr>
              <a:t> Vedada a realização de despesas ou a assunção de obrigações diretas que excedam os créditos orçamentários ou adicionais (CF, art. 167, II);</a:t>
            </a:r>
          </a:p>
          <a:p>
            <a:pPr marL="0" marR="0" lvl="0" indent="180975" algn="just" defTabSz="914400" rtl="0" eaLnBrk="0" fontAlgn="base" latinLnBrk="0" hangingPunct="0">
              <a:lnSpc>
                <a:spcPct val="100000"/>
              </a:lnSpc>
              <a:spcBef>
                <a:spcPct val="0"/>
              </a:spcBef>
              <a:spcAft>
                <a:spcPct val="0"/>
              </a:spcAft>
              <a:buClrTx/>
              <a:buSzTx/>
              <a:buFontTx/>
              <a:buNone/>
              <a:tabLst/>
            </a:pPr>
            <a:endParaRPr lang="pt-BR" altLang="pt-BR" sz="2800" dirty="0">
              <a:solidFill>
                <a:srgbClr val="000000"/>
              </a:solidFill>
              <a:latin typeface="Arial" panose="020B0604020202020204" pitchFamily="34" charset="0"/>
              <a:cs typeface="Arial" panose="020B0604020202020204"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lang="pt-BR" altLang="pt-BR" sz="2800" dirty="0">
                <a:solidFill>
                  <a:srgbClr val="000000"/>
                </a:solidFill>
                <a:latin typeface="Arial" panose="020B0604020202020204" pitchFamily="34" charset="0"/>
                <a:cs typeface="Arial" panose="020B0604020202020204" pitchFamily="34" charset="0"/>
              </a:rPr>
              <a:t>O ato que cria despesa deverá ser acompanhado de estimativa do impacto orçamentário-financeiro e de declaração do ordenador de despesa de que tem adequação com a LOA e compatibilidade com o Plano Plurianual e com a Lei de Diretrizes Orçamentárias (art. 16 da LRF)</a:t>
            </a:r>
          </a:p>
          <a:p>
            <a:pPr marL="0" marR="0" lvl="0" indent="180975" algn="just" defTabSz="914400" rtl="0" eaLnBrk="0" fontAlgn="base" latinLnBrk="0" hangingPunct="0">
              <a:lnSpc>
                <a:spcPct val="100000"/>
              </a:lnSpc>
              <a:spcBef>
                <a:spcPct val="0"/>
              </a:spcBef>
              <a:spcAft>
                <a:spcPct val="0"/>
              </a:spcAft>
              <a:buClrTx/>
              <a:buSzTx/>
              <a:buFontTx/>
              <a:buNone/>
              <a:tabLst/>
            </a:pPr>
            <a:endParaRPr lang="pt-BR" altLang="pt-BR" sz="2800" dirty="0">
              <a:solidFill>
                <a:srgbClr val="000000"/>
              </a:solidFill>
              <a:latin typeface="Arial" panose="020B0604020202020204" pitchFamily="34" charset="0"/>
              <a:cs typeface="Arial" panose="020B0604020202020204"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lang="pt-BR" altLang="pt-BR" sz="2800" dirty="0">
                <a:solidFill>
                  <a:srgbClr val="000000"/>
                </a:solidFill>
                <a:latin typeface="Arial" panose="020B0604020202020204" pitchFamily="34" charset="0"/>
                <a:cs typeface="Arial" panose="020B0604020202020204" pitchFamily="34" charset="0"/>
              </a:rPr>
              <a:t>Presente a autorização e ausente o empenho.</a:t>
            </a:r>
          </a:p>
        </p:txBody>
      </p:sp>
      <p:sp>
        <p:nvSpPr>
          <p:cNvPr id="3" name="CaixaDeTexto 2">
            <a:extLst>
              <a:ext uri="{FF2B5EF4-FFF2-40B4-BE49-F238E27FC236}">
                <a16:creationId xmlns:a16="http://schemas.microsoft.com/office/drawing/2014/main" id="{C518E0CE-B971-0625-DE27-F4B86CC33B03}"/>
              </a:ext>
            </a:extLst>
          </p:cNvPr>
          <p:cNvSpPr txBox="1"/>
          <p:nvPr/>
        </p:nvSpPr>
        <p:spPr>
          <a:xfrm>
            <a:off x="451755" y="293355"/>
            <a:ext cx="8240485" cy="1323439"/>
          </a:xfrm>
          <a:prstGeom prst="rect">
            <a:avLst/>
          </a:prstGeom>
          <a:noFill/>
        </p:spPr>
        <p:txBody>
          <a:bodyPr wrap="square" rtlCol="0">
            <a:spAutoFit/>
          </a:bodyPr>
          <a:lstStyle/>
          <a:p>
            <a:pPr fontAlgn="base"/>
            <a:r>
              <a:rPr lang="pt-BR" sz="4000" b="1" dirty="0">
                <a:solidFill>
                  <a:srgbClr val="0C326F"/>
                </a:solidFill>
                <a:effectLst/>
                <a:latin typeface="rawline"/>
              </a:rPr>
              <a:t>Assunção de Obrigação de Despesa</a:t>
            </a:r>
          </a:p>
          <a:p>
            <a:pPr fontAlgn="base"/>
            <a:r>
              <a:rPr lang="pt-BR" sz="4000" b="1" dirty="0">
                <a:solidFill>
                  <a:srgbClr val="0C326F"/>
                </a:solidFill>
                <a:latin typeface="rawline"/>
              </a:rPr>
              <a:t>sem Autorização Orçamentária</a:t>
            </a:r>
            <a:r>
              <a:rPr lang="pt-BR" sz="4000" b="1" dirty="0">
                <a:solidFill>
                  <a:srgbClr val="0C326F"/>
                </a:solidFill>
                <a:effectLst/>
                <a:latin typeface="rawline"/>
              </a:rPr>
              <a:t>:</a:t>
            </a:r>
            <a:endParaRPr lang="pt-BR" sz="3600" dirty="0">
              <a:solidFill>
                <a:srgbClr val="002060"/>
              </a:solidFill>
            </a:endParaRPr>
          </a:p>
        </p:txBody>
      </p:sp>
    </p:spTree>
    <p:extLst>
      <p:ext uri="{BB962C8B-B14F-4D97-AF65-F5344CB8AC3E}">
        <p14:creationId xmlns:p14="http://schemas.microsoft.com/office/powerpoint/2010/main" val="15185426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358536-FB40-CFEF-A26C-7BAC67DBDB0B}"/>
            </a:ext>
          </a:extLst>
        </p:cNvPr>
        <p:cNvGrpSpPr/>
        <p:nvPr/>
      </p:nvGrpSpPr>
      <p:grpSpPr>
        <a:xfrm>
          <a:off x="0" y="0"/>
          <a:ext cx="0" cy="0"/>
          <a:chOff x="0" y="0"/>
          <a:chExt cx="0" cy="0"/>
        </a:xfrm>
      </p:grpSpPr>
      <p:sp>
        <p:nvSpPr>
          <p:cNvPr id="2" name="CaixaDeTexto 1">
            <a:extLst>
              <a:ext uri="{FF2B5EF4-FFF2-40B4-BE49-F238E27FC236}">
                <a16:creationId xmlns:a16="http://schemas.microsoft.com/office/drawing/2014/main" id="{78368E0A-FEC9-9342-5AFB-7A4539FC5657}"/>
              </a:ext>
            </a:extLst>
          </p:cNvPr>
          <p:cNvSpPr txBox="1"/>
          <p:nvPr/>
        </p:nvSpPr>
        <p:spPr>
          <a:xfrm>
            <a:off x="342899" y="1616794"/>
            <a:ext cx="8240485" cy="4832092"/>
          </a:xfrm>
          <a:prstGeom prst="rect">
            <a:avLst/>
          </a:prstGeom>
          <a:noFill/>
        </p:spPr>
        <p:txBody>
          <a:bodyPr wrap="square" rtlCol="0">
            <a:spAutoFit/>
          </a:bodyPr>
          <a:lstStyle/>
          <a:p>
            <a:pPr marL="0" marR="0" lvl="0" indent="180975" algn="just" defTabSz="914400" rtl="0" eaLnBrk="0" fontAlgn="base" latinLnBrk="0" hangingPunct="0">
              <a:lnSpc>
                <a:spcPct val="100000"/>
              </a:lnSpc>
              <a:spcBef>
                <a:spcPct val="0"/>
              </a:spcBef>
              <a:spcAft>
                <a:spcPct val="0"/>
              </a:spcAft>
              <a:buClrTx/>
              <a:buSzTx/>
              <a:buFontTx/>
              <a:buNone/>
              <a:tabLst/>
            </a:pPr>
            <a:r>
              <a:rPr lang="pt-BR" altLang="pt-BR" sz="2800" dirty="0">
                <a:solidFill>
                  <a:srgbClr val="000000"/>
                </a:solidFill>
                <a:latin typeface="Arial" panose="020B0604020202020204" pitchFamily="34" charset="0"/>
                <a:cs typeface="Arial" panose="020B0604020202020204" pitchFamily="34" charset="0"/>
              </a:rPr>
              <a:t> Realização de Despesas sem Prévio Empenho;</a:t>
            </a:r>
          </a:p>
          <a:p>
            <a:pPr marL="0" marR="0" lvl="0" indent="180975" algn="just" defTabSz="914400" rtl="0" eaLnBrk="0" fontAlgn="base" latinLnBrk="0" hangingPunct="0">
              <a:lnSpc>
                <a:spcPct val="100000"/>
              </a:lnSpc>
              <a:spcBef>
                <a:spcPct val="0"/>
              </a:spcBef>
              <a:spcAft>
                <a:spcPct val="0"/>
              </a:spcAft>
              <a:buClrTx/>
              <a:buSzTx/>
              <a:buFontTx/>
              <a:buNone/>
              <a:tabLst/>
            </a:pPr>
            <a:endParaRPr lang="pt-BR" altLang="pt-BR" sz="2800" dirty="0">
              <a:solidFill>
                <a:srgbClr val="000000"/>
              </a:solidFill>
              <a:latin typeface="Arial" panose="020B0604020202020204" pitchFamily="34" charset="0"/>
              <a:cs typeface="Arial" panose="020B0604020202020204"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lang="pt-BR" altLang="pt-BR" sz="2800" dirty="0">
                <a:solidFill>
                  <a:srgbClr val="000000"/>
                </a:solidFill>
                <a:latin typeface="Arial" panose="020B0604020202020204" pitchFamily="34" charset="0"/>
                <a:cs typeface="Arial" panose="020B0604020202020204" pitchFamily="34" charset="0"/>
              </a:rPr>
              <a:t>Resultado Orçamentário (Receita Arrecada x Despesa Empenhada);</a:t>
            </a:r>
          </a:p>
          <a:p>
            <a:pPr marL="0" marR="0" lvl="0" indent="180975" algn="just" defTabSz="914400" rtl="0" eaLnBrk="0" fontAlgn="base" latinLnBrk="0" hangingPunct="0">
              <a:lnSpc>
                <a:spcPct val="100000"/>
              </a:lnSpc>
              <a:spcBef>
                <a:spcPct val="0"/>
              </a:spcBef>
              <a:spcAft>
                <a:spcPct val="0"/>
              </a:spcAft>
              <a:buClrTx/>
              <a:buSzTx/>
              <a:buFontTx/>
              <a:buNone/>
              <a:tabLst/>
            </a:pPr>
            <a:endParaRPr lang="pt-BR" altLang="pt-BR" sz="2800" dirty="0">
              <a:solidFill>
                <a:srgbClr val="000000"/>
              </a:solidFill>
              <a:latin typeface="Arial" panose="020B0604020202020204" pitchFamily="34" charset="0"/>
              <a:cs typeface="Arial" panose="020B0604020202020204"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lang="pt-BR" altLang="pt-BR" sz="2800" dirty="0">
                <a:solidFill>
                  <a:srgbClr val="000000"/>
                </a:solidFill>
                <a:latin typeface="Arial" panose="020B0604020202020204" pitchFamily="34" charset="0"/>
                <a:cs typeface="Arial" panose="020B0604020202020204" pitchFamily="34" charset="0"/>
              </a:rPr>
              <a:t>Limite para Abertura de Crédito Adicionais;</a:t>
            </a:r>
          </a:p>
          <a:p>
            <a:pPr marL="0" marR="0" lvl="0" indent="180975" algn="just" defTabSz="914400" rtl="0" eaLnBrk="0" fontAlgn="base" latinLnBrk="0" hangingPunct="0">
              <a:lnSpc>
                <a:spcPct val="100000"/>
              </a:lnSpc>
              <a:spcBef>
                <a:spcPct val="0"/>
              </a:spcBef>
              <a:spcAft>
                <a:spcPct val="0"/>
              </a:spcAft>
              <a:buClrTx/>
              <a:buSzTx/>
              <a:buFontTx/>
              <a:buNone/>
              <a:tabLst/>
            </a:pPr>
            <a:endParaRPr lang="pt-BR" altLang="pt-BR" sz="2800" dirty="0">
              <a:solidFill>
                <a:srgbClr val="000000"/>
              </a:solidFill>
              <a:latin typeface="Arial" panose="020B0604020202020204" pitchFamily="34" charset="0"/>
              <a:cs typeface="Arial" panose="020B0604020202020204"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lang="pt-BR" altLang="pt-BR" sz="2800" dirty="0">
                <a:solidFill>
                  <a:srgbClr val="000000"/>
                </a:solidFill>
                <a:latin typeface="Arial" panose="020B0604020202020204" pitchFamily="34" charset="0"/>
                <a:cs typeface="Arial" panose="020B0604020202020204" pitchFamily="34" charset="0"/>
              </a:rPr>
              <a:t>Utilização de Excesso de Arrecadação (fonte);</a:t>
            </a:r>
          </a:p>
          <a:p>
            <a:pPr marL="0" marR="0" lvl="0" indent="180975" algn="just" defTabSz="914400" rtl="0" eaLnBrk="0" fontAlgn="base" latinLnBrk="0" hangingPunct="0">
              <a:lnSpc>
                <a:spcPct val="100000"/>
              </a:lnSpc>
              <a:spcBef>
                <a:spcPct val="0"/>
              </a:spcBef>
              <a:spcAft>
                <a:spcPct val="0"/>
              </a:spcAft>
              <a:buClrTx/>
              <a:buSzTx/>
              <a:buFontTx/>
              <a:buNone/>
              <a:tabLst/>
            </a:pPr>
            <a:endParaRPr lang="pt-BR" altLang="pt-BR" sz="2800" dirty="0">
              <a:solidFill>
                <a:srgbClr val="000000"/>
              </a:solidFill>
              <a:latin typeface="Arial" panose="020B0604020202020204" pitchFamily="34" charset="0"/>
              <a:cs typeface="Arial" panose="020B0604020202020204"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lang="pt-BR" altLang="pt-BR" sz="2800" dirty="0">
                <a:solidFill>
                  <a:srgbClr val="000000"/>
                </a:solidFill>
                <a:latin typeface="Arial" panose="020B0604020202020204" pitchFamily="34" charset="0"/>
                <a:cs typeface="Arial" panose="020B0604020202020204" pitchFamily="34" charset="0"/>
              </a:rPr>
              <a:t>Controle da Disponibilidade por Fonte de Recursos.</a:t>
            </a:r>
          </a:p>
        </p:txBody>
      </p:sp>
      <p:sp>
        <p:nvSpPr>
          <p:cNvPr id="3" name="CaixaDeTexto 2">
            <a:extLst>
              <a:ext uri="{FF2B5EF4-FFF2-40B4-BE49-F238E27FC236}">
                <a16:creationId xmlns:a16="http://schemas.microsoft.com/office/drawing/2014/main" id="{4DBBF742-6E43-27AE-35CB-A5C655005CE9}"/>
              </a:ext>
            </a:extLst>
          </p:cNvPr>
          <p:cNvSpPr txBox="1"/>
          <p:nvPr/>
        </p:nvSpPr>
        <p:spPr>
          <a:xfrm>
            <a:off x="397327" y="543726"/>
            <a:ext cx="8349346" cy="707886"/>
          </a:xfrm>
          <a:prstGeom prst="rect">
            <a:avLst/>
          </a:prstGeom>
          <a:noFill/>
        </p:spPr>
        <p:txBody>
          <a:bodyPr wrap="square" rtlCol="0">
            <a:spAutoFit/>
          </a:bodyPr>
          <a:lstStyle/>
          <a:p>
            <a:pPr fontAlgn="base"/>
            <a:r>
              <a:rPr lang="pt-BR" sz="4000" b="1" dirty="0">
                <a:solidFill>
                  <a:srgbClr val="0C326F"/>
                </a:solidFill>
                <a:effectLst/>
                <a:latin typeface="rawline"/>
              </a:rPr>
              <a:t>Orientações Finais:</a:t>
            </a:r>
            <a:endParaRPr lang="pt-BR" sz="3600" dirty="0">
              <a:solidFill>
                <a:srgbClr val="002060"/>
              </a:solidFill>
            </a:endParaRPr>
          </a:p>
        </p:txBody>
      </p:sp>
    </p:spTree>
    <p:extLst>
      <p:ext uri="{BB962C8B-B14F-4D97-AF65-F5344CB8AC3E}">
        <p14:creationId xmlns:p14="http://schemas.microsoft.com/office/powerpoint/2010/main" val="40345161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0C880D-6CE9-3FCC-499B-5908CEE370FC}"/>
            </a:ext>
          </a:extLst>
        </p:cNvPr>
        <p:cNvGrpSpPr/>
        <p:nvPr/>
      </p:nvGrpSpPr>
      <p:grpSpPr>
        <a:xfrm>
          <a:off x="0" y="0"/>
          <a:ext cx="0" cy="0"/>
          <a:chOff x="0" y="0"/>
          <a:chExt cx="0" cy="0"/>
        </a:xfrm>
      </p:grpSpPr>
      <p:sp>
        <p:nvSpPr>
          <p:cNvPr id="2" name="CaixaDeTexto 1">
            <a:extLst>
              <a:ext uri="{FF2B5EF4-FFF2-40B4-BE49-F238E27FC236}">
                <a16:creationId xmlns:a16="http://schemas.microsoft.com/office/drawing/2014/main" id="{E0301D1C-84DC-3653-17E6-DF9D1D52BFF7}"/>
              </a:ext>
            </a:extLst>
          </p:cNvPr>
          <p:cNvSpPr txBox="1"/>
          <p:nvPr/>
        </p:nvSpPr>
        <p:spPr>
          <a:xfrm>
            <a:off x="342899" y="1616794"/>
            <a:ext cx="8240485" cy="3108543"/>
          </a:xfrm>
          <a:prstGeom prst="rect">
            <a:avLst/>
          </a:prstGeom>
          <a:noFill/>
        </p:spPr>
        <p:txBody>
          <a:bodyPr wrap="square" rtlCol="0">
            <a:spAutoFit/>
          </a:bodyPr>
          <a:lstStyle/>
          <a:p>
            <a:pPr marL="0" marR="0" lvl="0" indent="180975" algn="just" defTabSz="914400" rtl="0" eaLnBrk="0" fontAlgn="base" latinLnBrk="0" hangingPunct="0">
              <a:lnSpc>
                <a:spcPct val="100000"/>
              </a:lnSpc>
              <a:spcBef>
                <a:spcPct val="0"/>
              </a:spcBef>
              <a:spcAft>
                <a:spcPct val="0"/>
              </a:spcAft>
              <a:buClrTx/>
              <a:buSzTx/>
              <a:buFontTx/>
              <a:buNone/>
              <a:tabLst/>
            </a:pPr>
            <a:r>
              <a:rPr lang="pt-BR" altLang="pt-BR" sz="2800" dirty="0">
                <a:solidFill>
                  <a:srgbClr val="000000"/>
                </a:solidFill>
                <a:latin typeface="Arial" panose="020B0604020202020204" pitchFamily="34" charset="0"/>
                <a:cs typeface="Arial" panose="020B0604020202020204" pitchFamily="34" charset="0"/>
              </a:rPr>
              <a:t>Mandato e Reeleição;</a:t>
            </a:r>
          </a:p>
          <a:p>
            <a:pPr marL="0" marR="0" lvl="0" indent="180975" algn="just" defTabSz="914400" rtl="0" eaLnBrk="0" fontAlgn="base" latinLnBrk="0" hangingPunct="0">
              <a:lnSpc>
                <a:spcPct val="100000"/>
              </a:lnSpc>
              <a:spcBef>
                <a:spcPct val="0"/>
              </a:spcBef>
              <a:spcAft>
                <a:spcPct val="0"/>
              </a:spcAft>
              <a:buClrTx/>
              <a:buSzTx/>
              <a:buFontTx/>
              <a:buNone/>
              <a:tabLst/>
            </a:pPr>
            <a:endParaRPr lang="pt-BR" altLang="pt-BR" sz="2800" dirty="0">
              <a:solidFill>
                <a:srgbClr val="000000"/>
              </a:solidFill>
              <a:latin typeface="Arial" panose="020B0604020202020204" pitchFamily="34" charset="0"/>
              <a:cs typeface="Arial" panose="020B0604020202020204"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lang="pt-BR" altLang="pt-BR" sz="2800" dirty="0">
                <a:solidFill>
                  <a:srgbClr val="000000"/>
                </a:solidFill>
                <a:latin typeface="Arial" panose="020B0604020202020204" pitchFamily="34" charset="0"/>
                <a:cs typeface="Arial" panose="020B0604020202020204" pitchFamily="34" charset="0"/>
              </a:rPr>
              <a:t>Erro grosseiro - LINDB;</a:t>
            </a:r>
          </a:p>
          <a:p>
            <a:pPr marL="0" marR="0" lvl="0" indent="180975" algn="just" defTabSz="914400" rtl="0" eaLnBrk="0" fontAlgn="base" latinLnBrk="0" hangingPunct="0">
              <a:lnSpc>
                <a:spcPct val="100000"/>
              </a:lnSpc>
              <a:spcBef>
                <a:spcPct val="0"/>
              </a:spcBef>
              <a:spcAft>
                <a:spcPct val="0"/>
              </a:spcAft>
              <a:buClrTx/>
              <a:buSzTx/>
              <a:buFontTx/>
              <a:buNone/>
              <a:tabLst/>
            </a:pPr>
            <a:endParaRPr lang="pt-BR" altLang="pt-BR" sz="2800" dirty="0">
              <a:solidFill>
                <a:srgbClr val="000000"/>
              </a:solidFill>
              <a:latin typeface="Arial" panose="020B0604020202020204" pitchFamily="34" charset="0"/>
              <a:cs typeface="Arial" panose="020B0604020202020204"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lang="pt-BR" altLang="pt-BR" sz="2800" dirty="0">
                <a:solidFill>
                  <a:srgbClr val="000000"/>
                </a:solidFill>
                <a:latin typeface="Arial" panose="020B0604020202020204" pitchFamily="34" charset="0"/>
                <a:cs typeface="Arial" panose="020B0604020202020204" pitchFamily="34" charset="0"/>
              </a:rPr>
              <a:t>Decreto de encerramento de mandato;</a:t>
            </a:r>
          </a:p>
          <a:p>
            <a:pPr marL="0" marR="0" lvl="0" indent="180975" algn="just" defTabSz="914400" rtl="0" eaLnBrk="0" fontAlgn="base" latinLnBrk="0" hangingPunct="0">
              <a:lnSpc>
                <a:spcPct val="100000"/>
              </a:lnSpc>
              <a:spcBef>
                <a:spcPct val="0"/>
              </a:spcBef>
              <a:spcAft>
                <a:spcPct val="0"/>
              </a:spcAft>
              <a:buClrTx/>
              <a:buSzTx/>
              <a:buFontTx/>
              <a:buNone/>
              <a:tabLst/>
            </a:pPr>
            <a:endParaRPr lang="pt-BR" altLang="pt-BR" sz="2800" dirty="0">
              <a:solidFill>
                <a:srgbClr val="000000"/>
              </a:solidFill>
              <a:latin typeface="Arial" panose="020B0604020202020204" pitchFamily="34" charset="0"/>
              <a:cs typeface="Arial" panose="020B0604020202020204"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lang="pt-BR" altLang="pt-BR" sz="2800" dirty="0">
                <a:solidFill>
                  <a:srgbClr val="000000"/>
                </a:solidFill>
                <a:latin typeface="Arial" panose="020B0604020202020204" pitchFamily="34" charset="0"/>
                <a:cs typeface="Arial" panose="020B0604020202020204" pitchFamily="34" charset="0"/>
              </a:rPr>
              <a:t>Atuação do Controle Interno (art. 74 da CF)</a:t>
            </a:r>
          </a:p>
        </p:txBody>
      </p:sp>
      <p:sp>
        <p:nvSpPr>
          <p:cNvPr id="3" name="CaixaDeTexto 2">
            <a:extLst>
              <a:ext uri="{FF2B5EF4-FFF2-40B4-BE49-F238E27FC236}">
                <a16:creationId xmlns:a16="http://schemas.microsoft.com/office/drawing/2014/main" id="{7E866E7C-E82C-DCA0-BB0B-BC6AA406C185}"/>
              </a:ext>
            </a:extLst>
          </p:cNvPr>
          <p:cNvSpPr txBox="1"/>
          <p:nvPr/>
        </p:nvSpPr>
        <p:spPr>
          <a:xfrm>
            <a:off x="397327" y="543726"/>
            <a:ext cx="8349346" cy="707886"/>
          </a:xfrm>
          <a:prstGeom prst="rect">
            <a:avLst/>
          </a:prstGeom>
          <a:noFill/>
        </p:spPr>
        <p:txBody>
          <a:bodyPr wrap="square" rtlCol="0">
            <a:spAutoFit/>
          </a:bodyPr>
          <a:lstStyle/>
          <a:p>
            <a:pPr fontAlgn="base"/>
            <a:r>
              <a:rPr lang="pt-BR" sz="4000" b="1" dirty="0">
                <a:solidFill>
                  <a:srgbClr val="0C326F"/>
                </a:solidFill>
                <a:effectLst/>
                <a:latin typeface="rawline"/>
              </a:rPr>
              <a:t>Orientações Finais:</a:t>
            </a:r>
            <a:endParaRPr lang="pt-BR" sz="3600" dirty="0">
              <a:solidFill>
                <a:srgbClr val="002060"/>
              </a:solidFill>
            </a:endParaRPr>
          </a:p>
        </p:txBody>
      </p:sp>
    </p:spTree>
    <p:extLst>
      <p:ext uri="{BB962C8B-B14F-4D97-AF65-F5344CB8AC3E}">
        <p14:creationId xmlns:p14="http://schemas.microsoft.com/office/powerpoint/2010/main" val="29213143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Retângulo 57"/>
          <p:cNvSpPr/>
          <p:nvPr/>
        </p:nvSpPr>
        <p:spPr>
          <a:xfrm>
            <a:off x="2267744" y="4293096"/>
            <a:ext cx="8713092" cy="615553"/>
          </a:xfrm>
          <a:prstGeom prst="rect">
            <a:avLst/>
          </a:prstGeom>
        </p:spPr>
        <p:txBody>
          <a:bodyPr wrap="square">
            <a:spAutoFit/>
          </a:bodyPr>
          <a:lstStyle/>
          <a:p>
            <a:pPr algn="just"/>
            <a:r>
              <a:rPr lang="pt-BR" sz="1700" dirty="0"/>
              <a:t>Desde os 180 dias que antecedem as eleições até a posse dos eleitos</a:t>
            </a:r>
          </a:p>
          <a:p>
            <a:pPr algn="just"/>
            <a:r>
              <a:rPr lang="pt-BR" sz="1700" dirty="0"/>
              <a:t>de 09/04/2024 até 1/1/2025</a:t>
            </a:r>
          </a:p>
        </p:txBody>
      </p:sp>
      <p:sp>
        <p:nvSpPr>
          <p:cNvPr id="62" name="Retângulo 61"/>
          <p:cNvSpPr/>
          <p:nvPr/>
        </p:nvSpPr>
        <p:spPr>
          <a:xfrm>
            <a:off x="4355976" y="5006317"/>
            <a:ext cx="4661571" cy="615553"/>
          </a:xfrm>
          <a:prstGeom prst="rect">
            <a:avLst/>
          </a:prstGeom>
        </p:spPr>
        <p:txBody>
          <a:bodyPr wrap="square">
            <a:spAutoFit/>
          </a:bodyPr>
          <a:lstStyle/>
          <a:p>
            <a:pPr algn="just"/>
            <a:r>
              <a:rPr lang="pt-BR" sz="1700" dirty="0"/>
              <a:t>Nos três meses que antecedem as eleições</a:t>
            </a:r>
          </a:p>
          <a:p>
            <a:pPr algn="just"/>
            <a:r>
              <a:rPr lang="pt-BR" sz="1700" dirty="0"/>
              <a:t>De 6/7/2024 até 6/10/2024</a:t>
            </a:r>
          </a:p>
        </p:txBody>
      </p:sp>
      <p:sp>
        <p:nvSpPr>
          <p:cNvPr id="3" name="Espaço Reservado para Título 9"/>
          <p:cNvSpPr txBox="1">
            <a:spLocks/>
          </p:cNvSpPr>
          <p:nvPr/>
        </p:nvSpPr>
        <p:spPr>
          <a:xfrm>
            <a:off x="251520" y="260648"/>
            <a:ext cx="8758808" cy="720080"/>
          </a:xfrm>
          <a:prstGeom prst="rect">
            <a:avLst/>
          </a:prstGeom>
        </p:spPr>
        <p:txBody>
          <a:bodyPr anchor="ctr">
            <a:normAutofit fontScale="70000" lnSpcReduction="20000"/>
          </a:bodyPr>
          <a:lstStyle/>
          <a:p>
            <a:pPr algn="ctr" fontAlgn="auto">
              <a:spcAft>
                <a:spcPts val="0"/>
              </a:spcAft>
              <a:defRPr/>
            </a:pPr>
            <a:r>
              <a:rPr lang="pt-BR" sz="3600" b="1" cap="all" dirty="0">
                <a:solidFill>
                  <a:schemeClr val="tx2"/>
                </a:solidFill>
                <a:effectLst>
                  <a:reflection blurRad="12700" stA="48000" endA="300" endPos="55000" dir="5400000" sy="-90000" algn="bl" rotWithShape="0"/>
                </a:effectLst>
                <a:latin typeface="+mj-lt"/>
                <a:ea typeface="+mj-ea"/>
                <a:cs typeface="+mj-cs"/>
              </a:rPr>
              <a:t>CONDUTAS</a:t>
            </a:r>
            <a:r>
              <a:rPr lang="pt-BR" sz="3600" b="1" cap="all" baseline="0" dirty="0">
                <a:solidFill>
                  <a:schemeClr val="tx2"/>
                </a:solidFill>
                <a:effectLst>
                  <a:reflection blurRad="12700" stA="48000" endA="300" endPos="55000" dir="5400000" sy="-90000" algn="bl" rotWithShape="0"/>
                </a:effectLst>
                <a:latin typeface="+mj-lt"/>
                <a:ea typeface="+mj-ea"/>
                <a:cs typeface="+mj-cs"/>
              </a:rPr>
              <a:t> VEDADAS AOS AGENTES PÚBLICOS EM ANO ELEITORAL</a:t>
            </a:r>
            <a:endParaRPr lang="en-US" sz="3600" b="1" cap="all" dirty="0">
              <a:solidFill>
                <a:schemeClr val="tx2"/>
              </a:solidFill>
              <a:effectLst>
                <a:reflection blurRad="12700" stA="48000" endA="300" endPos="55000" dir="5400000" sy="-90000" algn="bl" rotWithShape="0"/>
              </a:effectLst>
              <a:latin typeface="+mj-lt"/>
              <a:ea typeface="+mj-ea"/>
              <a:cs typeface="+mj-cs"/>
            </a:endParaRPr>
          </a:p>
        </p:txBody>
      </p:sp>
      <p:sp>
        <p:nvSpPr>
          <p:cNvPr id="4" name="Retângulo 3"/>
          <p:cNvSpPr/>
          <p:nvPr/>
        </p:nvSpPr>
        <p:spPr>
          <a:xfrm>
            <a:off x="323528" y="5661248"/>
            <a:ext cx="2264838" cy="484748"/>
          </a:xfrm>
          <a:prstGeom prst="rect">
            <a:avLst/>
          </a:prstGeom>
        </p:spPr>
        <p:txBody>
          <a:bodyPr wrap="square">
            <a:spAutoFit/>
          </a:bodyPr>
          <a:lstStyle/>
          <a:p>
            <a:pPr algn="just">
              <a:lnSpc>
                <a:spcPct val="150000"/>
              </a:lnSpc>
            </a:pPr>
            <a:r>
              <a:rPr lang="pt-BR" sz="1700" dirty="0"/>
              <a:t>A qualquer tempo</a:t>
            </a:r>
          </a:p>
        </p:txBody>
      </p:sp>
      <p:sp>
        <p:nvSpPr>
          <p:cNvPr id="13" name="Retângulo 12"/>
          <p:cNvSpPr/>
          <p:nvPr/>
        </p:nvSpPr>
        <p:spPr>
          <a:xfrm>
            <a:off x="179512" y="1627260"/>
            <a:ext cx="8713092" cy="436273"/>
          </a:xfrm>
          <a:prstGeom prst="rect">
            <a:avLst/>
          </a:prstGeom>
        </p:spPr>
        <p:txBody>
          <a:bodyPr wrap="square">
            <a:spAutoFit/>
          </a:bodyPr>
          <a:lstStyle/>
          <a:p>
            <a:pPr algn="just">
              <a:lnSpc>
                <a:spcPct val="150000"/>
              </a:lnSpc>
            </a:pPr>
            <a:r>
              <a:rPr lang="pt-BR" sz="1700" dirty="0"/>
              <a:t>No ano eleitoral – de 1/1/2024 até 31/12/2024</a:t>
            </a:r>
          </a:p>
        </p:txBody>
      </p:sp>
      <p:sp>
        <p:nvSpPr>
          <p:cNvPr id="21" name="Retângulo 20"/>
          <p:cNvSpPr/>
          <p:nvPr/>
        </p:nvSpPr>
        <p:spPr>
          <a:xfrm>
            <a:off x="4345575" y="2196264"/>
            <a:ext cx="4258873" cy="877163"/>
          </a:xfrm>
          <a:prstGeom prst="rect">
            <a:avLst/>
          </a:prstGeom>
        </p:spPr>
        <p:txBody>
          <a:bodyPr wrap="square">
            <a:spAutoFit/>
          </a:bodyPr>
          <a:lstStyle/>
          <a:p>
            <a:pPr algn="just"/>
            <a:r>
              <a:rPr lang="pt-BR" sz="1700" dirty="0"/>
              <a:t>Desde os três meses que antecedem as eleições até a posse dos eleitos</a:t>
            </a:r>
          </a:p>
          <a:p>
            <a:pPr algn="just"/>
            <a:r>
              <a:rPr lang="pt-BR" sz="1700" dirty="0"/>
              <a:t>de 6/7/2024 até 1/1/2025 (art. 29, III, CF);</a:t>
            </a:r>
          </a:p>
        </p:txBody>
      </p:sp>
      <p:sp>
        <p:nvSpPr>
          <p:cNvPr id="23" name="Retângulo 22"/>
          <p:cNvSpPr/>
          <p:nvPr/>
        </p:nvSpPr>
        <p:spPr>
          <a:xfrm>
            <a:off x="241119" y="3348392"/>
            <a:ext cx="4258873" cy="877163"/>
          </a:xfrm>
          <a:prstGeom prst="rect">
            <a:avLst/>
          </a:prstGeom>
        </p:spPr>
        <p:txBody>
          <a:bodyPr wrap="square">
            <a:spAutoFit/>
          </a:bodyPr>
          <a:lstStyle/>
          <a:p>
            <a:pPr algn="just"/>
            <a:r>
              <a:rPr lang="pt-BR" sz="1700" dirty="0"/>
              <a:t>Desde o início do ano eleitoral até três meses antes das eleições</a:t>
            </a:r>
          </a:p>
          <a:p>
            <a:pPr algn="just"/>
            <a:r>
              <a:rPr lang="pt-BR" sz="1700" dirty="0"/>
              <a:t>1/1/2024 até 6/7/2024</a:t>
            </a:r>
          </a:p>
        </p:txBody>
      </p:sp>
      <p:graphicFrame>
        <p:nvGraphicFramePr>
          <p:cNvPr id="25" name="Tabela 24"/>
          <p:cNvGraphicFramePr>
            <a:graphicFrameLocks noGrp="1"/>
          </p:cNvGraphicFramePr>
          <p:nvPr/>
        </p:nvGraphicFramePr>
        <p:xfrm>
          <a:off x="225300" y="981125"/>
          <a:ext cx="8693399" cy="567067"/>
        </p:xfrm>
        <a:graphic>
          <a:graphicData uri="http://schemas.openxmlformats.org/drawingml/2006/table">
            <a:tbl>
              <a:tblPr firstRow="1" bandRow="1">
                <a:tableStyleId>{5C22544A-7EE6-4342-B048-85BDC9FD1C3A}</a:tableStyleId>
              </a:tblPr>
              <a:tblGrid>
                <a:gridCol w="668723">
                  <a:extLst>
                    <a:ext uri="{9D8B030D-6E8A-4147-A177-3AD203B41FA5}">
                      <a16:colId xmlns:a16="http://schemas.microsoft.com/office/drawing/2014/main" val="20000"/>
                    </a:ext>
                  </a:extLst>
                </a:gridCol>
                <a:gridCol w="668723">
                  <a:extLst>
                    <a:ext uri="{9D8B030D-6E8A-4147-A177-3AD203B41FA5}">
                      <a16:colId xmlns:a16="http://schemas.microsoft.com/office/drawing/2014/main" val="20001"/>
                    </a:ext>
                  </a:extLst>
                </a:gridCol>
                <a:gridCol w="668723">
                  <a:extLst>
                    <a:ext uri="{9D8B030D-6E8A-4147-A177-3AD203B41FA5}">
                      <a16:colId xmlns:a16="http://schemas.microsoft.com/office/drawing/2014/main" val="20002"/>
                    </a:ext>
                  </a:extLst>
                </a:gridCol>
                <a:gridCol w="668723">
                  <a:extLst>
                    <a:ext uri="{9D8B030D-6E8A-4147-A177-3AD203B41FA5}">
                      <a16:colId xmlns:a16="http://schemas.microsoft.com/office/drawing/2014/main" val="20003"/>
                    </a:ext>
                  </a:extLst>
                </a:gridCol>
                <a:gridCol w="668723">
                  <a:extLst>
                    <a:ext uri="{9D8B030D-6E8A-4147-A177-3AD203B41FA5}">
                      <a16:colId xmlns:a16="http://schemas.microsoft.com/office/drawing/2014/main" val="20004"/>
                    </a:ext>
                  </a:extLst>
                </a:gridCol>
                <a:gridCol w="668723">
                  <a:extLst>
                    <a:ext uri="{9D8B030D-6E8A-4147-A177-3AD203B41FA5}">
                      <a16:colId xmlns:a16="http://schemas.microsoft.com/office/drawing/2014/main" val="20005"/>
                    </a:ext>
                  </a:extLst>
                </a:gridCol>
                <a:gridCol w="668723">
                  <a:extLst>
                    <a:ext uri="{9D8B030D-6E8A-4147-A177-3AD203B41FA5}">
                      <a16:colId xmlns:a16="http://schemas.microsoft.com/office/drawing/2014/main" val="20006"/>
                    </a:ext>
                  </a:extLst>
                </a:gridCol>
                <a:gridCol w="668723">
                  <a:extLst>
                    <a:ext uri="{9D8B030D-6E8A-4147-A177-3AD203B41FA5}">
                      <a16:colId xmlns:a16="http://schemas.microsoft.com/office/drawing/2014/main" val="20007"/>
                    </a:ext>
                  </a:extLst>
                </a:gridCol>
                <a:gridCol w="668723">
                  <a:extLst>
                    <a:ext uri="{9D8B030D-6E8A-4147-A177-3AD203B41FA5}">
                      <a16:colId xmlns:a16="http://schemas.microsoft.com/office/drawing/2014/main" val="20008"/>
                    </a:ext>
                  </a:extLst>
                </a:gridCol>
                <a:gridCol w="668723">
                  <a:extLst>
                    <a:ext uri="{9D8B030D-6E8A-4147-A177-3AD203B41FA5}">
                      <a16:colId xmlns:a16="http://schemas.microsoft.com/office/drawing/2014/main" val="20009"/>
                    </a:ext>
                  </a:extLst>
                </a:gridCol>
                <a:gridCol w="668723">
                  <a:extLst>
                    <a:ext uri="{9D8B030D-6E8A-4147-A177-3AD203B41FA5}">
                      <a16:colId xmlns:a16="http://schemas.microsoft.com/office/drawing/2014/main" val="20010"/>
                    </a:ext>
                  </a:extLst>
                </a:gridCol>
                <a:gridCol w="668723">
                  <a:extLst>
                    <a:ext uri="{9D8B030D-6E8A-4147-A177-3AD203B41FA5}">
                      <a16:colId xmlns:a16="http://schemas.microsoft.com/office/drawing/2014/main" val="20011"/>
                    </a:ext>
                  </a:extLst>
                </a:gridCol>
                <a:gridCol w="668723">
                  <a:extLst>
                    <a:ext uri="{9D8B030D-6E8A-4147-A177-3AD203B41FA5}">
                      <a16:colId xmlns:a16="http://schemas.microsoft.com/office/drawing/2014/main" val="20012"/>
                    </a:ext>
                  </a:extLst>
                </a:gridCol>
              </a:tblGrid>
              <a:tr h="567067">
                <a:tc>
                  <a:txBody>
                    <a:bodyPr/>
                    <a:lstStyle/>
                    <a:p>
                      <a:pPr algn="ctr"/>
                      <a:r>
                        <a:rPr lang="pt-BR" sz="1600" dirty="0">
                          <a:solidFill>
                            <a:schemeClr val="bg1"/>
                          </a:solidFill>
                        </a:rPr>
                        <a:t>Jan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ctr"/>
                      <a:r>
                        <a:rPr lang="pt-BR" sz="1600" dirty="0" err="1">
                          <a:solidFill>
                            <a:schemeClr val="bg1"/>
                          </a:solidFill>
                        </a:rPr>
                        <a:t>Fev</a:t>
                      </a:r>
                      <a:endParaRPr lang="pt-BR"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ctr"/>
                      <a:r>
                        <a:rPr lang="pt-BR" sz="1600" dirty="0">
                          <a:solidFill>
                            <a:schemeClr val="bg1"/>
                          </a:solidFill>
                        </a:rPr>
                        <a:t>Mar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ctr"/>
                      <a:r>
                        <a:rPr lang="pt-BR" sz="1600" dirty="0" err="1">
                          <a:solidFill>
                            <a:schemeClr val="bg1"/>
                          </a:solidFill>
                        </a:rPr>
                        <a:t>Abr</a:t>
                      </a:r>
                      <a:endParaRPr lang="pt-BR"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ctr"/>
                      <a:r>
                        <a:rPr lang="pt-BR" sz="1600" dirty="0">
                          <a:solidFill>
                            <a:schemeClr val="bg1"/>
                          </a:solidFill>
                        </a:rPr>
                        <a:t>Mai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ctr"/>
                      <a:r>
                        <a:rPr lang="pt-BR" sz="1600" dirty="0" err="1">
                          <a:solidFill>
                            <a:schemeClr val="bg1"/>
                          </a:solidFill>
                        </a:rPr>
                        <a:t>Jun</a:t>
                      </a:r>
                      <a:endParaRPr lang="pt-BR"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ctr"/>
                      <a:r>
                        <a:rPr lang="pt-BR" sz="1600" dirty="0" err="1">
                          <a:solidFill>
                            <a:schemeClr val="bg1"/>
                          </a:solidFill>
                        </a:rPr>
                        <a:t>Jul</a:t>
                      </a:r>
                      <a:endParaRPr lang="pt-BR"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ctr"/>
                      <a:r>
                        <a:rPr lang="pt-BR" sz="1600" dirty="0" err="1">
                          <a:solidFill>
                            <a:schemeClr val="bg1"/>
                          </a:solidFill>
                        </a:rPr>
                        <a:t>Ago</a:t>
                      </a:r>
                      <a:endParaRPr lang="pt-BR"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ctr"/>
                      <a:r>
                        <a:rPr lang="pt-BR" sz="1600" dirty="0">
                          <a:solidFill>
                            <a:schemeClr val="bg1"/>
                          </a:solidFill>
                        </a:rPr>
                        <a:t>Set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ctr"/>
                      <a:r>
                        <a:rPr lang="pt-BR" sz="1600" dirty="0">
                          <a:solidFill>
                            <a:schemeClr val="bg1"/>
                          </a:solidFill>
                        </a:rPr>
                        <a:t>Out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ctr"/>
                      <a:r>
                        <a:rPr lang="pt-BR" sz="1600" dirty="0" err="1">
                          <a:solidFill>
                            <a:schemeClr val="bg1"/>
                          </a:solidFill>
                        </a:rPr>
                        <a:t>Nov</a:t>
                      </a:r>
                      <a:endParaRPr lang="pt-BR"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ctr"/>
                      <a:r>
                        <a:rPr lang="pt-BR" sz="1600" dirty="0">
                          <a:solidFill>
                            <a:schemeClr val="bg1"/>
                          </a:solidFill>
                        </a:rPr>
                        <a:t>Dez</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tc>
                  <a:txBody>
                    <a:bodyPr/>
                    <a:lstStyle/>
                    <a:p>
                      <a:pPr algn="ctr"/>
                      <a:r>
                        <a:rPr lang="pt-BR" sz="1600" dirty="0">
                          <a:solidFill>
                            <a:schemeClr val="bg1"/>
                          </a:solidFill>
                        </a:rPr>
                        <a:t>Jan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tcPr>
                </a:tc>
                <a:extLst>
                  <a:ext uri="{0D108BD9-81ED-4DB2-BD59-A6C34878D82A}">
                    <a16:rowId xmlns:a16="http://schemas.microsoft.com/office/drawing/2014/main" val="10000"/>
                  </a:ext>
                </a:extLst>
              </a:tr>
            </a:tbl>
          </a:graphicData>
        </a:graphic>
      </p:graphicFrame>
      <p:cxnSp>
        <p:nvCxnSpPr>
          <p:cNvPr id="39" name="Conector reto 38"/>
          <p:cNvCxnSpPr/>
          <p:nvPr/>
        </p:nvCxnSpPr>
        <p:spPr>
          <a:xfrm>
            <a:off x="4355976" y="2132640"/>
            <a:ext cx="0" cy="92772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Conector reto 39"/>
          <p:cNvCxnSpPr/>
          <p:nvPr/>
        </p:nvCxnSpPr>
        <p:spPr>
          <a:xfrm>
            <a:off x="4355976" y="3060360"/>
            <a:ext cx="4104456" cy="0"/>
          </a:xfrm>
          <a:prstGeom prst="line">
            <a:avLst/>
          </a:prstGeom>
          <a:ln w="25400" cap="sq">
            <a:solidFill>
              <a:schemeClr val="tx1"/>
            </a:solidFill>
            <a:tailEnd type="diamond" w="lg" len="lg"/>
          </a:ln>
        </p:spPr>
        <p:style>
          <a:lnRef idx="1">
            <a:schemeClr val="accent1"/>
          </a:lnRef>
          <a:fillRef idx="0">
            <a:schemeClr val="accent1"/>
          </a:fillRef>
          <a:effectRef idx="0">
            <a:schemeClr val="accent1"/>
          </a:effectRef>
          <a:fontRef idx="minor">
            <a:schemeClr val="tx1"/>
          </a:fontRef>
        </p:style>
      </p:cxnSp>
      <p:cxnSp>
        <p:nvCxnSpPr>
          <p:cNvPr id="32" name="Conector reto 31"/>
          <p:cNvCxnSpPr/>
          <p:nvPr/>
        </p:nvCxnSpPr>
        <p:spPr>
          <a:xfrm>
            <a:off x="251520" y="2052248"/>
            <a:ext cx="7992888" cy="0"/>
          </a:xfrm>
          <a:prstGeom prst="line">
            <a:avLst/>
          </a:prstGeom>
          <a:ln w="25400">
            <a:solidFill>
              <a:schemeClr val="tx1"/>
            </a:solidFill>
            <a:tailEnd type="diamond" w="lg" len="lg"/>
          </a:ln>
        </p:spPr>
        <p:style>
          <a:lnRef idx="1">
            <a:schemeClr val="accent1"/>
          </a:lnRef>
          <a:fillRef idx="0">
            <a:schemeClr val="accent1"/>
          </a:fillRef>
          <a:effectRef idx="0">
            <a:schemeClr val="accent1"/>
          </a:effectRef>
          <a:fontRef idx="minor">
            <a:schemeClr val="tx1"/>
          </a:fontRef>
        </p:style>
      </p:cxnSp>
      <p:cxnSp>
        <p:nvCxnSpPr>
          <p:cNvPr id="45" name="Conector reto 44"/>
          <p:cNvCxnSpPr/>
          <p:nvPr/>
        </p:nvCxnSpPr>
        <p:spPr>
          <a:xfrm>
            <a:off x="251520" y="1627260"/>
            <a:ext cx="0" cy="4249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Conector reto 52"/>
          <p:cNvCxnSpPr/>
          <p:nvPr/>
        </p:nvCxnSpPr>
        <p:spPr>
          <a:xfrm>
            <a:off x="251520" y="2178058"/>
            <a:ext cx="0" cy="201037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Conector reto 53"/>
          <p:cNvCxnSpPr/>
          <p:nvPr/>
        </p:nvCxnSpPr>
        <p:spPr>
          <a:xfrm>
            <a:off x="251520" y="4188436"/>
            <a:ext cx="4104456" cy="0"/>
          </a:xfrm>
          <a:prstGeom prst="line">
            <a:avLst/>
          </a:prstGeom>
          <a:ln w="25400" cap="sq">
            <a:solidFill>
              <a:schemeClr val="tx1"/>
            </a:solidFill>
            <a:tailEnd type="diamond" w="lg" len="lg"/>
          </a:ln>
        </p:spPr>
        <p:style>
          <a:lnRef idx="1">
            <a:schemeClr val="accent1"/>
          </a:lnRef>
          <a:fillRef idx="0">
            <a:schemeClr val="accent1"/>
          </a:fillRef>
          <a:effectRef idx="0">
            <a:schemeClr val="accent1"/>
          </a:effectRef>
          <a:fontRef idx="minor">
            <a:schemeClr val="tx1"/>
          </a:fontRef>
        </p:style>
      </p:cxnSp>
      <p:grpSp>
        <p:nvGrpSpPr>
          <p:cNvPr id="71" name="Grupo 70"/>
          <p:cNvGrpSpPr/>
          <p:nvPr/>
        </p:nvGrpSpPr>
        <p:grpSpPr>
          <a:xfrm>
            <a:off x="2339752" y="4284495"/>
            <a:ext cx="6093183" cy="574323"/>
            <a:chOff x="251520" y="4284495"/>
            <a:chExt cx="8212218" cy="574323"/>
          </a:xfrm>
        </p:grpSpPr>
        <p:cxnSp>
          <p:nvCxnSpPr>
            <p:cNvPr id="56" name="Conector reto 55"/>
            <p:cNvCxnSpPr/>
            <p:nvPr/>
          </p:nvCxnSpPr>
          <p:spPr>
            <a:xfrm>
              <a:off x="251520" y="4284495"/>
              <a:ext cx="0" cy="574323"/>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57" name="Conector reto 56"/>
            <p:cNvCxnSpPr/>
            <p:nvPr/>
          </p:nvCxnSpPr>
          <p:spPr>
            <a:xfrm>
              <a:off x="251520" y="4858818"/>
              <a:ext cx="8212218" cy="0"/>
            </a:xfrm>
            <a:prstGeom prst="line">
              <a:avLst/>
            </a:prstGeom>
            <a:ln w="25400">
              <a:solidFill>
                <a:schemeClr val="tx1"/>
              </a:solidFill>
              <a:tailEnd type="diamond" w="lg" len="lg"/>
            </a:ln>
          </p:spPr>
          <p:style>
            <a:lnRef idx="1">
              <a:schemeClr val="accent1"/>
            </a:lnRef>
            <a:fillRef idx="0">
              <a:schemeClr val="accent1"/>
            </a:fillRef>
            <a:effectRef idx="0">
              <a:schemeClr val="accent1"/>
            </a:effectRef>
            <a:fontRef idx="minor">
              <a:schemeClr val="tx1"/>
            </a:fontRef>
          </p:style>
        </p:cxnSp>
      </p:grpSp>
      <p:cxnSp>
        <p:nvCxnSpPr>
          <p:cNvPr id="60" name="Conector reto 59"/>
          <p:cNvCxnSpPr/>
          <p:nvPr/>
        </p:nvCxnSpPr>
        <p:spPr>
          <a:xfrm>
            <a:off x="4357629" y="4930826"/>
            <a:ext cx="0" cy="64633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Conector reto 60"/>
          <p:cNvCxnSpPr/>
          <p:nvPr/>
        </p:nvCxnSpPr>
        <p:spPr>
          <a:xfrm>
            <a:off x="4357629" y="5577157"/>
            <a:ext cx="2119036" cy="0"/>
          </a:xfrm>
          <a:prstGeom prst="line">
            <a:avLst/>
          </a:prstGeom>
          <a:ln w="25400">
            <a:solidFill>
              <a:schemeClr val="tx1"/>
            </a:solidFill>
            <a:tailEnd type="diamond" w="lg" len="lg"/>
          </a:ln>
        </p:spPr>
        <p:style>
          <a:lnRef idx="1">
            <a:schemeClr val="accent1"/>
          </a:lnRef>
          <a:fillRef idx="0">
            <a:schemeClr val="accent1"/>
          </a:fillRef>
          <a:effectRef idx="0">
            <a:schemeClr val="accent1"/>
          </a:effectRef>
          <a:fontRef idx="minor">
            <a:schemeClr val="tx1"/>
          </a:fontRef>
        </p:style>
      </p:cxnSp>
      <p:cxnSp>
        <p:nvCxnSpPr>
          <p:cNvPr id="70" name="Conector reto 69"/>
          <p:cNvCxnSpPr/>
          <p:nvPr/>
        </p:nvCxnSpPr>
        <p:spPr>
          <a:xfrm>
            <a:off x="264865" y="6056177"/>
            <a:ext cx="8212218" cy="0"/>
          </a:xfrm>
          <a:prstGeom prst="line">
            <a:avLst/>
          </a:prstGeom>
          <a:ln w="254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96653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Título 9"/>
          <p:cNvSpPr txBox="1">
            <a:spLocks/>
          </p:cNvSpPr>
          <p:nvPr/>
        </p:nvSpPr>
        <p:spPr>
          <a:xfrm>
            <a:off x="235795" y="674306"/>
            <a:ext cx="8758808" cy="720080"/>
          </a:xfrm>
          <a:prstGeom prst="rect">
            <a:avLst/>
          </a:prstGeom>
        </p:spPr>
        <p:txBody>
          <a:bodyPr anchor="ctr">
            <a:normAutofit fontScale="70000" lnSpcReduction="20000"/>
          </a:bodyPr>
          <a:lstStyle/>
          <a:p>
            <a:pPr algn="ctr" fontAlgn="auto">
              <a:spcAft>
                <a:spcPts val="0"/>
              </a:spcAft>
              <a:defRPr/>
            </a:pPr>
            <a:r>
              <a:rPr lang="pt-BR" sz="3600" b="1" cap="all" dirty="0">
                <a:solidFill>
                  <a:schemeClr val="tx2"/>
                </a:solidFill>
                <a:effectLst>
                  <a:reflection blurRad="12700" stA="48000" endA="300" endPos="55000" dir="5400000" sy="-90000" algn="bl" rotWithShape="0"/>
                </a:effectLst>
                <a:latin typeface="+mj-lt"/>
                <a:ea typeface="+mj-ea"/>
                <a:cs typeface="+mj-cs"/>
              </a:rPr>
              <a:t>CONDUTAS</a:t>
            </a:r>
            <a:r>
              <a:rPr lang="pt-BR" sz="3600" b="1" cap="all" baseline="0" dirty="0">
                <a:solidFill>
                  <a:schemeClr val="tx2"/>
                </a:solidFill>
                <a:effectLst>
                  <a:reflection blurRad="12700" stA="48000" endA="300" endPos="55000" dir="5400000" sy="-90000" algn="bl" rotWithShape="0"/>
                </a:effectLst>
                <a:latin typeface="+mj-lt"/>
                <a:ea typeface="+mj-ea"/>
                <a:cs typeface="+mj-cs"/>
              </a:rPr>
              <a:t> VEDADAS AOS AGENTES PÚBLICOS EM ANO ELEITORAL</a:t>
            </a:r>
            <a:endParaRPr lang="en-US" sz="3600" b="1" cap="all" dirty="0">
              <a:solidFill>
                <a:schemeClr val="tx2"/>
              </a:solidFill>
              <a:effectLst>
                <a:reflection blurRad="12700" stA="48000" endA="300" endPos="55000" dir="5400000" sy="-90000" algn="bl" rotWithShape="0"/>
              </a:effectLst>
              <a:latin typeface="+mj-lt"/>
              <a:ea typeface="+mj-ea"/>
              <a:cs typeface="+mj-cs"/>
            </a:endParaRPr>
          </a:p>
        </p:txBody>
      </p:sp>
      <p:sp>
        <p:nvSpPr>
          <p:cNvPr id="4" name="Retângulo 3"/>
          <p:cNvSpPr/>
          <p:nvPr/>
        </p:nvSpPr>
        <p:spPr>
          <a:xfrm>
            <a:off x="235795" y="1268760"/>
            <a:ext cx="8713092" cy="4455066"/>
          </a:xfrm>
          <a:prstGeom prst="rect">
            <a:avLst/>
          </a:prstGeom>
        </p:spPr>
        <p:txBody>
          <a:bodyPr wrap="square">
            <a:spAutoFit/>
          </a:bodyPr>
          <a:lstStyle/>
          <a:p>
            <a:pPr algn="just">
              <a:lnSpc>
                <a:spcPct val="150000"/>
              </a:lnSpc>
            </a:pPr>
            <a:r>
              <a:rPr lang="pt-BR" sz="2700" dirty="0"/>
              <a:t>Reputa-se agente público, para os efeitos deste artigo, quem exerce, ainda que transitoriamente ou sem remuneração, por eleição, nomeação, designação, contratação ou qualquer outra forma de investidura ou vínculo, mandato, cargo, emprego ou função nos órgãos ou entidades da administração pública direta, indireta, ou fundacional. Art. 73, § 1º da lei 9504/1997.</a:t>
            </a:r>
          </a:p>
        </p:txBody>
      </p:sp>
    </p:spTree>
    <p:extLst>
      <p:ext uri="{BB962C8B-B14F-4D97-AF65-F5344CB8AC3E}">
        <p14:creationId xmlns:p14="http://schemas.microsoft.com/office/powerpoint/2010/main" val="10948294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Título 9"/>
          <p:cNvSpPr txBox="1">
            <a:spLocks/>
          </p:cNvSpPr>
          <p:nvPr/>
        </p:nvSpPr>
        <p:spPr>
          <a:xfrm>
            <a:off x="251520" y="500136"/>
            <a:ext cx="8758808" cy="720080"/>
          </a:xfrm>
          <a:prstGeom prst="rect">
            <a:avLst/>
          </a:prstGeom>
        </p:spPr>
        <p:txBody>
          <a:bodyPr anchor="ctr">
            <a:normAutofit fontScale="70000" lnSpcReduction="20000"/>
          </a:bodyPr>
          <a:lstStyle/>
          <a:p>
            <a:pPr algn="ctr" fontAlgn="auto">
              <a:spcAft>
                <a:spcPts val="0"/>
              </a:spcAft>
              <a:defRPr/>
            </a:pPr>
            <a:r>
              <a:rPr lang="pt-BR" sz="3600" b="1" cap="all" dirty="0">
                <a:solidFill>
                  <a:schemeClr val="tx2"/>
                </a:solidFill>
                <a:effectLst>
                  <a:reflection blurRad="12700" stA="48000" endA="300" endPos="55000" dir="5400000" sy="-90000" algn="bl" rotWithShape="0"/>
                </a:effectLst>
                <a:latin typeface="+mj-lt"/>
                <a:ea typeface="+mj-ea"/>
                <a:cs typeface="+mj-cs"/>
              </a:rPr>
              <a:t>CONDUTAS</a:t>
            </a:r>
            <a:r>
              <a:rPr lang="pt-BR" sz="3600" b="1" cap="all" baseline="0" dirty="0">
                <a:solidFill>
                  <a:schemeClr val="tx2"/>
                </a:solidFill>
                <a:effectLst>
                  <a:reflection blurRad="12700" stA="48000" endA="300" endPos="55000" dir="5400000" sy="-90000" algn="bl" rotWithShape="0"/>
                </a:effectLst>
                <a:latin typeface="+mj-lt"/>
                <a:ea typeface="+mj-ea"/>
                <a:cs typeface="+mj-cs"/>
              </a:rPr>
              <a:t> VEDADAS AOS AGENTES PÚBLICOS EM ANO ELEITORAL</a:t>
            </a:r>
            <a:endParaRPr lang="en-US" sz="3600" b="1" cap="all" dirty="0">
              <a:solidFill>
                <a:schemeClr val="tx2"/>
              </a:solidFill>
              <a:effectLst>
                <a:reflection blurRad="12700" stA="48000" endA="300" endPos="55000" dir="5400000" sy="-90000" algn="bl" rotWithShape="0"/>
              </a:effectLst>
              <a:latin typeface="+mj-lt"/>
              <a:ea typeface="+mj-ea"/>
              <a:cs typeface="+mj-cs"/>
            </a:endParaRPr>
          </a:p>
        </p:txBody>
      </p:sp>
      <p:graphicFrame>
        <p:nvGraphicFramePr>
          <p:cNvPr id="4" name="Diagrama 3"/>
          <p:cNvGraphicFramePr/>
          <p:nvPr>
            <p:extLst>
              <p:ext uri="{D42A27DB-BD31-4B8C-83A1-F6EECF244321}">
                <p14:modId xmlns:p14="http://schemas.microsoft.com/office/powerpoint/2010/main" val="356278102"/>
              </p:ext>
            </p:extLst>
          </p:nvPr>
        </p:nvGraphicFramePr>
        <p:xfrm>
          <a:off x="251520" y="1652264"/>
          <a:ext cx="8758808" cy="44240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Espaço Reservado para Título 9"/>
          <p:cNvSpPr txBox="1">
            <a:spLocks/>
          </p:cNvSpPr>
          <p:nvPr/>
        </p:nvSpPr>
        <p:spPr>
          <a:xfrm>
            <a:off x="258763" y="1076200"/>
            <a:ext cx="8758808" cy="720080"/>
          </a:xfrm>
          <a:prstGeom prst="rect">
            <a:avLst/>
          </a:prstGeom>
        </p:spPr>
        <p:txBody>
          <a:bodyPr anchor="ctr">
            <a:normAutofit/>
          </a:bodyPr>
          <a:lstStyle/>
          <a:p>
            <a:pPr algn="ctr" fontAlgn="auto">
              <a:spcAft>
                <a:spcPts val="0"/>
              </a:spcAft>
              <a:defRPr/>
            </a:pPr>
            <a:r>
              <a:rPr lang="pt-BR" sz="2800" cap="all" dirty="0">
                <a:solidFill>
                  <a:schemeClr val="tx2"/>
                </a:solidFill>
                <a:effectLst>
                  <a:reflection blurRad="12700" stA="48000" endA="300" endPos="55000" dir="5400000" sy="-90000" algn="bl" rotWithShape="0"/>
                </a:effectLst>
                <a:latin typeface="+mj-lt"/>
                <a:ea typeface="+mj-ea"/>
                <a:cs typeface="+mj-cs"/>
              </a:rPr>
              <a:t>No ano eleitoral</a:t>
            </a:r>
            <a:endParaRPr lang="en-US" sz="2800" cap="all" dirty="0">
              <a:solidFill>
                <a:schemeClr val="tx2"/>
              </a:solidFill>
              <a:effectLst>
                <a:reflection blurRad="12700" stA="48000" endA="300" endPos="55000" dir="5400000" sy="-90000" algn="bl" rotWithShape="0"/>
              </a:effectLst>
              <a:latin typeface="+mj-lt"/>
              <a:ea typeface="+mj-ea"/>
              <a:cs typeface="+mj-cs"/>
            </a:endParaRPr>
          </a:p>
        </p:txBody>
      </p:sp>
    </p:spTree>
    <p:extLst>
      <p:ext uri="{BB962C8B-B14F-4D97-AF65-F5344CB8AC3E}">
        <p14:creationId xmlns:p14="http://schemas.microsoft.com/office/powerpoint/2010/main" val="1882067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4C0548-5B37-223A-209B-F2BCA2B1EF34}"/>
            </a:ext>
          </a:extLst>
        </p:cNvPr>
        <p:cNvGrpSpPr/>
        <p:nvPr/>
      </p:nvGrpSpPr>
      <p:grpSpPr>
        <a:xfrm>
          <a:off x="0" y="0"/>
          <a:ext cx="0" cy="0"/>
          <a:chOff x="0" y="0"/>
          <a:chExt cx="0" cy="0"/>
        </a:xfrm>
      </p:grpSpPr>
      <p:sp>
        <p:nvSpPr>
          <p:cNvPr id="2" name="CaixaDeTexto 1">
            <a:extLst>
              <a:ext uri="{FF2B5EF4-FFF2-40B4-BE49-F238E27FC236}">
                <a16:creationId xmlns:a16="http://schemas.microsoft.com/office/drawing/2014/main" id="{1B522C02-DA68-D404-6D77-C082BB021F4E}"/>
              </a:ext>
            </a:extLst>
          </p:cNvPr>
          <p:cNvSpPr txBox="1"/>
          <p:nvPr/>
        </p:nvSpPr>
        <p:spPr>
          <a:xfrm>
            <a:off x="451755" y="1122670"/>
            <a:ext cx="8240485" cy="5509200"/>
          </a:xfrm>
          <a:prstGeom prst="rect">
            <a:avLst/>
          </a:prstGeom>
          <a:noFill/>
        </p:spPr>
        <p:txBody>
          <a:bodyPr wrap="square" rtlCol="0">
            <a:spAutoFit/>
          </a:bodyPr>
          <a:lstStyle/>
          <a:p>
            <a:pPr marL="571500" indent="-571500" fontAlgn="base">
              <a:buFont typeface="Arial" panose="020B0604020202020204" pitchFamily="34" charset="0"/>
              <a:buChar char="•"/>
            </a:pPr>
            <a:r>
              <a:rPr lang="pt-BR" sz="4000" dirty="0">
                <a:solidFill>
                  <a:srgbClr val="0C326F"/>
                </a:solidFill>
                <a:latin typeface="rawline"/>
              </a:rPr>
              <a:t>Constituição Federal;</a:t>
            </a:r>
          </a:p>
          <a:p>
            <a:pPr marL="571500" indent="-571500" fontAlgn="base">
              <a:buFont typeface="Arial" panose="020B0604020202020204" pitchFamily="34" charset="0"/>
              <a:buChar char="•"/>
            </a:pPr>
            <a:r>
              <a:rPr lang="pt-BR" sz="4000" dirty="0">
                <a:solidFill>
                  <a:srgbClr val="0C326F"/>
                </a:solidFill>
                <a:latin typeface="rawline"/>
              </a:rPr>
              <a:t>Lei de Responsabilidade Fiscal</a:t>
            </a:r>
          </a:p>
          <a:p>
            <a:pPr marL="571500" indent="-571500" fontAlgn="base">
              <a:buFont typeface="Arial" panose="020B0604020202020204" pitchFamily="34" charset="0"/>
              <a:buChar char="•"/>
            </a:pPr>
            <a:r>
              <a:rPr lang="pt-BR" sz="4000" dirty="0">
                <a:solidFill>
                  <a:srgbClr val="0C326F"/>
                </a:solidFill>
                <a:latin typeface="rawline"/>
              </a:rPr>
              <a:t>Lei Orgânica do Município</a:t>
            </a:r>
          </a:p>
          <a:p>
            <a:pPr marL="571500" indent="-571500" fontAlgn="base">
              <a:buFont typeface="Arial" panose="020B0604020202020204" pitchFamily="34" charset="0"/>
              <a:buChar char="•"/>
            </a:pPr>
            <a:r>
              <a:rPr lang="pt-BR" sz="4000" dirty="0">
                <a:solidFill>
                  <a:srgbClr val="0C326F"/>
                </a:solidFill>
                <a:latin typeface="rawline"/>
              </a:rPr>
              <a:t>Padrões da STN</a:t>
            </a:r>
          </a:p>
          <a:p>
            <a:pPr marL="571500" indent="-571500" fontAlgn="base">
              <a:buFont typeface="Arial" panose="020B0604020202020204" pitchFamily="34" charset="0"/>
              <a:buChar char="•"/>
            </a:pPr>
            <a:r>
              <a:rPr lang="pt-BR" sz="4000" dirty="0">
                <a:solidFill>
                  <a:srgbClr val="0C326F"/>
                </a:solidFill>
                <a:latin typeface="rawline"/>
              </a:rPr>
              <a:t>MDF </a:t>
            </a:r>
            <a:r>
              <a:rPr lang="pt-BR" sz="3200" dirty="0">
                <a:solidFill>
                  <a:srgbClr val="0C326F"/>
                </a:solidFill>
                <a:latin typeface="rawline"/>
              </a:rPr>
              <a:t>(Manual de Demonstrativos Fiscais</a:t>
            </a:r>
          </a:p>
          <a:p>
            <a:pPr marL="571500" indent="-571500" fontAlgn="base">
              <a:buFont typeface="Arial" panose="020B0604020202020204" pitchFamily="34" charset="0"/>
              <a:buChar char="•"/>
            </a:pPr>
            <a:r>
              <a:rPr lang="pt-BR" sz="4000" dirty="0">
                <a:solidFill>
                  <a:srgbClr val="0C326F"/>
                </a:solidFill>
                <a:latin typeface="rawline"/>
              </a:rPr>
              <a:t>MCASP </a:t>
            </a:r>
            <a:r>
              <a:rPr lang="pt-BR" sz="3200" dirty="0">
                <a:solidFill>
                  <a:schemeClr val="tx2"/>
                </a:solidFill>
                <a:latin typeface="rawline"/>
              </a:rPr>
              <a:t>(</a:t>
            </a:r>
            <a:r>
              <a:rPr lang="pt-BR" sz="3200" b="0" i="0" dirty="0">
                <a:solidFill>
                  <a:schemeClr val="tx2"/>
                </a:solidFill>
                <a:effectLst/>
                <a:latin typeface="Google Sans"/>
              </a:rPr>
              <a:t>Manual de Contabilidade Aplicada ao Setor Público – STN)</a:t>
            </a:r>
            <a:endParaRPr lang="pt-BR" sz="3200" dirty="0">
              <a:solidFill>
                <a:schemeClr val="tx2"/>
              </a:solidFill>
              <a:latin typeface="rawline"/>
            </a:endParaRPr>
          </a:p>
          <a:p>
            <a:pPr marL="571500" indent="-571500" fontAlgn="base">
              <a:buFont typeface="Arial" panose="020B0604020202020204" pitchFamily="34" charset="0"/>
              <a:buChar char="•"/>
            </a:pPr>
            <a:r>
              <a:rPr lang="pt-BR" sz="4000" dirty="0">
                <a:solidFill>
                  <a:srgbClr val="0C326F"/>
                </a:solidFill>
                <a:latin typeface="rawline"/>
              </a:rPr>
              <a:t>Normas do respectivo Tribunal de Contas</a:t>
            </a:r>
            <a:endParaRPr lang="pt-BR" sz="3600" dirty="0">
              <a:solidFill>
                <a:srgbClr val="002060"/>
              </a:solidFill>
            </a:endParaRPr>
          </a:p>
        </p:txBody>
      </p:sp>
      <p:sp>
        <p:nvSpPr>
          <p:cNvPr id="3" name="CaixaDeTexto 2">
            <a:extLst>
              <a:ext uri="{FF2B5EF4-FFF2-40B4-BE49-F238E27FC236}">
                <a16:creationId xmlns:a16="http://schemas.microsoft.com/office/drawing/2014/main" id="{DF2E42F9-F6CD-44B7-5CF1-6411C2AC527E}"/>
              </a:ext>
            </a:extLst>
          </p:cNvPr>
          <p:cNvSpPr txBox="1"/>
          <p:nvPr/>
        </p:nvSpPr>
        <p:spPr>
          <a:xfrm>
            <a:off x="451755" y="414784"/>
            <a:ext cx="8240485" cy="707886"/>
          </a:xfrm>
          <a:prstGeom prst="rect">
            <a:avLst/>
          </a:prstGeom>
          <a:noFill/>
        </p:spPr>
        <p:txBody>
          <a:bodyPr wrap="square" rtlCol="0">
            <a:spAutoFit/>
          </a:bodyPr>
          <a:lstStyle/>
          <a:p>
            <a:pPr fontAlgn="base"/>
            <a:r>
              <a:rPr lang="pt-BR" sz="4000" b="1" dirty="0">
                <a:solidFill>
                  <a:srgbClr val="0C326F"/>
                </a:solidFill>
                <a:latin typeface="rawline"/>
              </a:rPr>
              <a:t>Normas aplicáveis</a:t>
            </a:r>
            <a:r>
              <a:rPr lang="pt-BR" sz="4000" b="1" dirty="0">
                <a:solidFill>
                  <a:srgbClr val="0C326F"/>
                </a:solidFill>
                <a:effectLst/>
                <a:latin typeface="rawline"/>
              </a:rPr>
              <a:t>:</a:t>
            </a:r>
            <a:endParaRPr lang="pt-BR" sz="3600" dirty="0">
              <a:solidFill>
                <a:srgbClr val="002060"/>
              </a:solidFill>
            </a:endParaRPr>
          </a:p>
        </p:txBody>
      </p:sp>
    </p:spTree>
    <p:extLst>
      <p:ext uri="{BB962C8B-B14F-4D97-AF65-F5344CB8AC3E}">
        <p14:creationId xmlns:p14="http://schemas.microsoft.com/office/powerpoint/2010/main" val="9526579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Título 9"/>
          <p:cNvSpPr txBox="1">
            <a:spLocks/>
          </p:cNvSpPr>
          <p:nvPr/>
        </p:nvSpPr>
        <p:spPr>
          <a:xfrm>
            <a:off x="251520" y="608991"/>
            <a:ext cx="8758808" cy="720080"/>
          </a:xfrm>
          <a:prstGeom prst="rect">
            <a:avLst/>
          </a:prstGeom>
        </p:spPr>
        <p:txBody>
          <a:bodyPr anchor="ctr">
            <a:normAutofit fontScale="70000" lnSpcReduction="20000"/>
          </a:bodyPr>
          <a:lstStyle/>
          <a:p>
            <a:pPr algn="ctr" fontAlgn="auto">
              <a:spcAft>
                <a:spcPts val="0"/>
              </a:spcAft>
              <a:defRPr/>
            </a:pPr>
            <a:r>
              <a:rPr lang="pt-BR" sz="3600" b="1" cap="all" dirty="0">
                <a:solidFill>
                  <a:schemeClr val="tx2"/>
                </a:solidFill>
                <a:effectLst>
                  <a:reflection blurRad="12700" stA="48000" endA="300" endPos="55000" dir="5400000" sy="-90000" algn="bl" rotWithShape="0"/>
                </a:effectLst>
                <a:latin typeface="+mj-lt"/>
                <a:ea typeface="+mj-ea"/>
                <a:cs typeface="+mj-cs"/>
              </a:rPr>
              <a:t>CONDUTAS</a:t>
            </a:r>
            <a:r>
              <a:rPr lang="pt-BR" sz="3600" b="1" cap="all" baseline="0" dirty="0">
                <a:solidFill>
                  <a:schemeClr val="tx2"/>
                </a:solidFill>
                <a:effectLst>
                  <a:reflection blurRad="12700" stA="48000" endA="300" endPos="55000" dir="5400000" sy="-90000" algn="bl" rotWithShape="0"/>
                </a:effectLst>
                <a:latin typeface="+mj-lt"/>
                <a:ea typeface="+mj-ea"/>
                <a:cs typeface="+mj-cs"/>
              </a:rPr>
              <a:t> VEDADAS AOS AGENTES PÚBLICOS EM ANO ELEITORAL</a:t>
            </a:r>
            <a:endParaRPr lang="en-US" sz="3600" b="1" cap="all" dirty="0">
              <a:solidFill>
                <a:schemeClr val="tx2"/>
              </a:solidFill>
              <a:effectLst>
                <a:reflection blurRad="12700" stA="48000" endA="300" endPos="55000" dir="5400000" sy="-90000" algn="bl" rotWithShape="0"/>
              </a:effectLst>
              <a:latin typeface="+mj-lt"/>
              <a:ea typeface="+mj-ea"/>
              <a:cs typeface="+mj-cs"/>
            </a:endParaRPr>
          </a:p>
        </p:txBody>
      </p:sp>
      <p:sp>
        <p:nvSpPr>
          <p:cNvPr id="6" name="Espaço Reservado para Título 9"/>
          <p:cNvSpPr txBox="1">
            <a:spLocks/>
          </p:cNvSpPr>
          <p:nvPr/>
        </p:nvSpPr>
        <p:spPr>
          <a:xfrm>
            <a:off x="258763" y="1185055"/>
            <a:ext cx="8758808" cy="864096"/>
          </a:xfrm>
          <a:prstGeom prst="rect">
            <a:avLst/>
          </a:prstGeom>
        </p:spPr>
        <p:txBody>
          <a:bodyPr anchor="ctr">
            <a:normAutofit fontScale="92500" lnSpcReduction="10000"/>
          </a:bodyPr>
          <a:lstStyle/>
          <a:p>
            <a:pPr algn="ctr" fontAlgn="auto">
              <a:spcAft>
                <a:spcPts val="0"/>
              </a:spcAft>
              <a:defRPr/>
            </a:pPr>
            <a:r>
              <a:rPr lang="pt-BR" sz="3000" cap="all" dirty="0">
                <a:solidFill>
                  <a:schemeClr val="tx2"/>
                </a:solidFill>
                <a:effectLst>
                  <a:reflection blurRad="12700" stA="48000" endA="300" endPos="55000" dir="5400000" sy="-90000" algn="bl" rotWithShape="0"/>
                </a:effectLst>
                <a:latin typeface="+mj-lt"/>
                <a:ea typeface="+mj-ea"/>
                <a:cs typeface="+mj-cs"/>
              </a:rPr>
              <a:t>Desde os três meses que antecedem as eleições</a:t>
            </a:r>
          </a:p>
          <a:p>
            <a:pPr algn="ctr" fontAlgn="auto">
              <a:spcAft>
                <a:spcPts val="0"/>
              </a:spcAft>
              <a:defRPr/>
            </a:pPr>
            <a:r>
              <a:rPr lang="pt-BR" sz="3000" cap="all" dirty="0">
                <a:solidFill>
                  <a:schemeClr val="tx2"/>
                </a:solidFill>
                <a:effectLst>
                  <a:reflection blurRad="12700" stA="48000" endA="300" endPos="55000" dir="5400000" sy="-90000" algn="bl" rotWithShape="0"/>
                </a:effectLst>
                <a:latin typeface="+mj-lt"/>
                <a:ea typeface="+mj-ea"/>
                <a:cs typeface="+mj-cs"/>
              </a:rPr>
              <a:t>Até a posse dos eleitos</a:t>
            </a:r>
            <a:endParaRPr lang="en-US" sz="3000" cap="all" dirty="0">
              <a:solidFill>
                <a:schemeClr val="tx2"/>
              </a:solidFill>
              <a:effectLst>
                <a:reflection blurRad="12700" stA="48000" endA="300" endPos="55000" dir="5400000" sy="-90000" algn="bl" rotWithShape="0"/>
              </a:effectLst>
              <a:latin typeface="+mj-lt"/>
              <a:ea typeface="+mj-ea"/>
              <a:cs typeface="+mj-cs"/>
            </a:endParaRPr>
          </a:p>
        </p:txBody>
      </p:sp>
      <p:graphicFrame>
        <p:nvGraphicFramePr>
          <p:cNvPr id="2" name="Diagrama 1">
            <a:extLst>
              <a:ext uri="{FF2B5EF4-FFF2-40B4-BE49-F238E27FC236}">
                <a16:creationId xmlns:a16="http://schemas.microsoft.com/office/drawing/2014/main" id="{34A5DF9F-9B3D-4DD3-475D-40103C8765ED}"/>
              </a:ext>
            </a:extLst>
          </p:cNvPr>
          <p:cNvGraphicFramePr/>
          <p:nvPr>
            <p:extLst>
              <p:ext uri="{D42A27DB-BD31-4B8C-83A1-F6EECF244321}">
                <p14:modId xmlns:p14="http://schemas.microsoft.com/office/powerpoint/2010/main" val="1833714300"/>
              </p:ext>
            </p:extLst>
          </p:nvPr>
        </p:nvGraphicFramePr>
        <p:xfrm>
          <a:off x="148629" y="2049151"/>
          <a:ext cx="8758808" cy="15841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Diagrama 4">
            <a:extLst>
              <a:ext uri="{FF2B5EF4-FFF2-40B4-BE49-F238E27FC236}">
                <a16:creationId xmlns:a16="http://schemas.microsoft.com/office/drawing/2014/main" id="{D15743A4-D70D-E6D0-3D63-35147C15E22B}"/>
              </a:ext>
            </a:extLst>
          </p:cNvPr>
          <p:cNvGraphicFramePr/>
          <p:nvPr>
            <p:extLst>
              <p:ext uri="{D42A27DB-BD31-4B8C-83A1-F6EECF244321}">
                <p14:modId xmlns:p14="http://schemas.microsoft.com/office/powerpoint/2010/main" val="807142685"/>
              </p:ext>
            </p:extLst>
          </p:nvPr>
        </p:nvGraphicFramePr>
        <p:xfrm>
          <a:off x="183445" y="4661667"/>
          <a:ext cx="8758808" cy="168773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7" name="Espaço Reservado para Título 9">
            <a:extLst>
              <a:ext uri="{FF2B5EF4-FFF2-40B4-BE49-F238E27FC236}">
                <a16:creationId xmlns:a16="http://schemas.microsoft.com/office/drawing/2014/main" id="{271D913A-1D8F-19A4-ACCA-B9B22A92D6A0}"/>
              </a:ext>
            </a:extLst>
          </p:cNvPr>
          <p:cNvSpPr txBox="1">
            <a:spLocks/>
          </p:cNvSpPr>
          <p:nvPr/>
        </p:nvSpPr>
        <p:spPr>
          <a:xfrm>
            <a:off x="195599" y="3757115"/>
            <a:ext cx="8758808" cy="864096"/>
          </a:xfrm>
          <a:prstGeom prst="rect">
            <a:avLst/>
          </a:prstGeom>
        </p:spPr>
        <p:txBody>
          <a:bodyPr anchor="ctr">
            <a:normAutofit fontScale="92500" lnSpcReduction="10000"/>
          </a:bodyPr>
          <a:lstStyle/>
          <a:p>
            <a:pPr algn="ctr" fontAlgn="auto">
              <a:spcAft>
                <a:spcPts val="0"/>
              </a:spcAft>
              <a:defRPr/>
            </a:pPr>
            <a:r>
              <a:rPr lang="pt-BR" sz="3000" cap="all" dirty="0">
                <a:solidFill>
                  <a:schemeClr val="tx2"/>
                </a:solidFill>
                <a:effectLst>
                  <a:reflection blurRad="12700" stA="48000" endA="300" endPos="55000" dir="5400000" sy="-90000" algn="bl" rotWithShape="0"/>
                </a:effectLst>
                <a:latin typeface="+mj-lt"/>
                <a:ea typeface="+mj-ea"/>
                <a:cs typeface="+mj-cs"/>
              </a:rPr>
              <a:t>NOS TRÊS MESES QUE antecedem as eleições ATÉ A DATA DE SUA REALIZAÇÃO</a:t>
            </a:r>
            <a:endParaRPr lang="en-US" sz="3000" cap="all" dirty="0">
              <a:solidFill>
                <a:schemeClr val="tx2"/>
              </a:solidFill>
              <a:effectLst>
                <a:reflection blurRad="12700" stA="48000" endA="300" endPos="55000" dir="5400000" sy="-90000" algn="bl" rotWithShape="0"/>
              </a:effectLst>
              <a:latin typeface="+mj-lt"/>
              <a:ea typeface="+mj-ea"/>
              <a:cs typeface="+mj-cs"/>
            </a:endParaRPr>
          </a:p>
        </p:txBody>
      </p:sp>
    </p:spTree>
    <p:extLst>
      <p:ext uri="{BB962C8B-B14F-4D97-AF65-F5344CB8AC3E}">
        <p14:creationId xmlns:p14="http://schemas.microsoft.com/office/powerpoint/2010/main" val="6564451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ED66CA-6263-578C-0676-D16EC362C2F4}"/>
            </a:ext>
          </a:extLst>
        </p:cNvPr>
        <p:cNvGrpSpPr/>
        <p:nvPr/>
      </p:nvGrpSpPr>
      <p:grpSpPr>
        <a:xfrm>
          <a:off x="0" y="0"/>
          <a:ext cx="0" cy="0"/>
          <a:chOff x="0" y="0"/>
          <a:chExt cx="0" cy="0"/>
        </a:xfrm>
      </p:grpSpPr>
      <p:sp>
        <p:nvSpPr>
          <p:cNvPr id="3" name="Espaço Reservado para Título 9">
            <a:extLst>
              <a:ext uri="{FF2B5EF4-FFF2-40B4-BE49-F238E27FC236}">
                <a16:creationId xmlns:a16="http://schemas.microsoft.com/office/drawing/2014/main" id="{25351F1F-9C83-BBFA-C898-915E1CA64603}"/>
              </a:ext>
            </a:extLst>
          </p:cNvPr>
          <p:cNvSpPr txBox="1">
            <a:spLocks/>
          </p:cNvSpPr>
          <p:nvPr/>
        </p:nvSpPr>
        <p:spPr>
          <a:xfrm>
            <a:off x="251520" y="467481"/>
            <a:ext cx="8758808" cy="720080"/>
          </a:xfrm>
          <a:prstGeom prst="rect">
            <a:avLst/>
          </a:prstGeom>
        </p:spPr>
        <p:txBody>
          <a:bodyPr anchor="ctr">
            <a:normAutofit fontScale="70000" lnSpcReduction="20000"/>
          </a:bodyPr>
          <a:lstStyle/>
          <a:p>
            <a:pPr algn="ctr" fontAlgn="auto">
              <a:spcAft>
                <a:spcPts val="0"/>
              </a:spcAft>
              <a:defRPr/>
            </a:pPr>
            <a:r>
              <a:rPr lang="pt-BR" sz="3600" b="1" cap="all" dirty="0">
                <a:solidFill>
                  <a:schemeClr val="tx2"/>
                </a:solidFill>
                <a:effectLst>
                  <a:reflection blurRad="12700" stA="48000" endA="300" endPos="55000" dir="5400000" sy="-90000" algn="bl" rotWithShape="0"/>
                </a:effectLst>
                <a:latin typeface="+mj-lt"/>
                <a:ea typeface="+mj-ea"/>
                <a:cs typeface="+mj-cs"/>
              </a:rPr>
              <a:t>CONDUTAS</a:t>
            </a:r>
            <a:r>
              <a:rPr lang="pt-BR" sz="3600" b="1" cap="all" baseline="0" dirty="0">
                <a:solidFill>
                  <a:schemeClr val="tx2"/>
                </a:solidFill>
                <a:effectLst>
                  <a:reflection blurRad="12700" stA="48000" endA="300" endPos="55000" dir="5400000" sy="-90000" algn="bl" rotWithShape="0"/>
                </a:effectLst>
                <a:latin typeface="+mj-lt"/>
                <a:ea typeface="+mj-ea"/>
                <a:cs typeface="+mj-cs"/>
              </a:rPr>
              <a:t> VEDADAS AOS AGENTES PÚBLICOS EM ANO ELEITORAL</a:t>
            </a:r>
            <a:endParaRPr lang="en-US" sz="3600" b="1" cap="all" dirty="0">
              <a:solidFill>
                <a:schemeClr val="tx2"/>
              </a:solidFill>
              <a:effectLst>
                <a:reflection blurRad="12700" stA="48000" endA="300" endPos="55000" dir="5400000" sy="-90000" algn="bl" rotWithShape="0"/>
              </a:effectLst>
              <a:latin typeface="+mj-lt"/>
              <a:ea typeface="+mj-ea"/>
              <a:cs typeface="+mj-cs"/>
            </a:endParaRPr>
          </a:p>
        </p:txBody>
      </p:sp>
      <p:graphicFrame>
        <p:nvGraphicFramePr>
          <p:cNvPr id="4" name="Diagrama 3">
            <a:extLst>
              <a:ext uri="{FF2B5EF4-FFF2-40B4-BE49-F238E27FC236}">
                <a16:creationId xmlns:a16="http://schemas.microsoft.com/office/drawing/2014/main" id="{2B846CDF-0922-43CC-5F77-76774D9CCD6F}"/>
              </a:ext>
            </a:extLst>
          </p:cNvPr>
          <p:cNvGraphicFramePr/>
          <p:nvPr>
            <p:extLst>
              <p:ext uri="{D42A27DB-BD31-4B8C-83A1-F6EECF244321}">
                <p14:modId xmlns:p14="http://schemas.microsoft.com/office/powerpoint/2010/main" val="2275404856"/>
              </p:ext>
            </p:extLst>
          </p:nvPr>
        </p:nvGraphicFramePr>
        <p:xfrm>
          <a:off x="246609" y="1948097"/>
          <a:ext cx="8758808" cy="44240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Espaço Reservado para Título 9">
            <a:extLst>
              <a:ext uri="{FF2B5EF4-FFF2-40B4-BE49-F238E27FC236}">
                <a16:creationId xmlns:a16="http://schemas.microsoft.com/office/drawing/2014/main" id="{627901D2-8BB4-35AD-A951-D67117EB9724}"/>
              </a:ext>
            </a:extLst>
          </p:cNvPr>
          <p:cNvSpPr txBox="1">
            <a:spLocks/>
          </p:cNvSpPr>
          <p:nvPr/>
        </p:nvSpPr>
        <p:spPr>
          <a:xfrm>
            <a:off x="258763" y="1043545"/>
            <a:ext cx="8758808" cy="864096"/>
          </a:xfrm>
          <a:prstGeom prst="rect">
            <a:avLst/>
          </a:prstGeom>
        </p:spPr>
        <p:txBody>
          <a:bodyPr anchor="ctr">
            <a:normAutofit fontScale="92500" lnSpcReduction="10000"/>
          </a:bodyPr>
          <a:lstStyle/>
          <a:p>
            <a:pPr algn="ctr" fontAlgn="auto">
              <a:spcAft>
                <a:spcPts val="0"/>
              </a:spcAft>
              <a:defRPr/>
            </a:pPr>
            <a:r>
              <a:rPr lang="pt-BR" sz="3000" cap="all" dirty="0">
                <a:solidFill>
                  <a:schemeClr val="tx2"/>
                </a:solidFill>
                <a:effectLst>
                  <a:reflection blurRad="12700" stA="48000" endA="300" endPos="55000" dir="5400000" sy="-90000" algn="bl" rotWithShape="0"/>
                </a:effectLst>
                <a:latin typeface="+mj-lt"/>
                <a:ea typeface="+mj-ea"/>
                <a:cs typeface="+mj-cs"/>
              </a:rPr>
              <a:t>NOS TRÊS MESES QUE antecedem as eleições ATÉ A DATA DE SUA REALIZAÇÃO</a:t>
            </a:r>
            <a:endParaRPr lang="en-US" sz="3000" cap="all" dirty="0">
              <a:solidFill>
                <a:schemeClr val="tx2"/>
              </a:solidFill>
              <a:effectLst>
                <a:reflection blurRad="12700" stA="48000" endA="300" endPos="55000" dir="5400000" sy="-90000" algn="bl" rotWithShape="0"/>
              </a:effectLst>
              <a:latin typeface="+mj-lt"/>
              <a:ea typeface="+mj-ea"/>
              <a:cs typeface="+mj-cs"/>
            </a:endParaRPr>
          </a:p>
        </p:txBody>
      </p:sp>
    </p:spTree>
    <p:extLst>
      <p:ext uri="{BB962C8B-B14F-4D97-AF65-F5344CB8AC3E}">
        <p14:creationId xmlns:p14="http://schemas.microsoft.com/office/powerpoint/2010/main" val="7750579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Título 9"/>
          <p:cNvSpPr txBox="1">
            <a:spLocks/>
          </p:cNvSpPr>
          <p:nvPr/>
        </p:nvSpPr>
        <p:spPr>
          <a:xfrm>
            <a:off x="251520" y="761392"/>
            <a:ext cx="8758808" cy="720080"/>
          </a:xfrm>
          <a:prstGeom prst="rect">
            <a:avLst/>
          </a:prstGeom>
        </p:spPr>
        <p:txBody>
          <a:bodyPr anchor="ctr">
            <a:normAutofit fontScale="70000" lnSpcReduction="20000"/>
          </a:bodyPr>
          <a:lstStyle/>
          <a:p>
            <a:pPr algn="ctr" fontAlgn="auto">
              <a:spcAft>
                <a:spcPts val="0"/>
              </a:spcAft>
              <a:defRPr/>
            </a:pPr>
            <a:r>
              <a:rPr lang="pt-BR" sz="3600" b="1" cap="all" dirty="0">
                <a:solidFill>
                  <a:schemeClr val="tx2"/>
                </a:solidFill>
                <a:effectLst>
                  <a:reflection blurRad="12700" stA="48000" endA="300" endPos="55000" dir="5400000" sy="-90000" algn="bl" rotWithShape="0"/>
                </a:effectLst>
                <a:latin typeface="+mj-lt"/>
                <a:ea typeface="+mj-ea"/>
                <a:cs typeface="+mj-cs"/>
              </a:rPr>
              <a:t>CONDUTAS</a:t>
            </a:r>
            <a:r>
              <a:rPr lang="pt-BR" sz="3600" b="1" cap="all" baseline="0" dirty="0">
                <a:solidFill>
                  <a:schemeClr val="tx2"/>
                </a:solidFill>
                <a:effectLst>
                  <a:reflection blurRad="12700" stA="48000" endA="300" endPos="55000" dir="5400000" sy="-90000" algn="bl" rotWithShape="0"/>
                </a:effectLst>
                <a:latin typeface="+mj-lt"/>
                <a:ea typeface="+mj-ea"/>
                <a:cs typeface="+mj-cs"/>
              </a:rPr>
              <a:t> VEDADAS AOS AGENTES PÚBLICOS EM ANO ELEITORAL</a:t>
            </a:r>
            <a:endParaRPr lang="en-US" sz="3600" b="1" cap="all" dirty="0">
              <a:solidFill>
                <a:schemeClr val="tx2"/>
              </a:solidFill>
              <a:effectLst>
                <a:reflection blurRad="12700" stA="48000" endA="300" endPos="55000" dir="5400000" sy="-90000" algn="bl" rotWithShape="0"/>
              </a:effectLst>
              <a:latin typeface="+mj-lt"/>
              <a:ea typeface="+mj-ea"/>
              <a:cs typeface="+mj-cs"/>
            </a:endParaRPr>
          </a:p>
        </p:txBody>
      </p:sp>
      <p:graphicFrame>
        <p:nvGraphicFramePr>
          <p:cNvPr id="4" name="Diagrama 3"/>
          <p:cNvGraphicFramePr/>
          <p:nvPr>
            <p:extLst>
              <p:ext uri="{D42A27DB-BD31-4B8C-83A1-F6EECF244321}">
                <p14:modId xmlns:p14="http://schemas.microsoft.com/office/powerpoint/2010/main" val="1454269105"/>
              </p:ext>
            </p:extLst>
          </p:nvPr>
        </p:nvGraphicFramePr>
        <p:xfrm>
          <a:off x="246609" y="2561592"/>
          <a:ext cx="8758808" cy="14401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Espaço Reservado para Título 9"/>
          <p:cNvSpPr txBox="1">
            <a:spLocks/>
          </p:cNvSpPr>
          <p:nvPr/>
        </p:nvSpPr>
        <p:spPr>
          <a:xfrm>
            <a:off x="258763" y="1697496"/>
            <a:ext cx="8758808" cy="864096"/>
          </a:xfrm>
          <a:prstGeom prst="rect">
            <a:avLst/>
          </a:prstGeom>
        </p:spPr>
        <p:txBody>
          <a:bodyPr anchor="ctr">
            <a:normAutofit fontScale="92500" lnSpcReduction="10000"/>
          </a:bodyPr>
          <a:lstStyle/>
          <a:p>
            <a:pPr algn="ctr" fontAlgn="auto">
              <a:spcAft>
                <a:spcPts val="0"/>
              </a:spcAft>
              <a:defRPr/>
            </a:pPr>
            <a:r>
              <a:rPr lang="pt-BR" sz="3000" cap="all" dirty="0">
                <a:solidFill>
                  <a:schemeClr val="tx2"/>
                </a:solidFill>
                <a:effectLst>
                  <a:reflection blurRad="12700" stA="48000" endA="300" endPos="55000" dir="5400000" sy="-90000" algn="bl" rotWithShape="0"/>
                </a:effectLst>
                <a:latin typeface="+mj-lt"/>
                <a:ea typeface="+mj-ea"/>
                <a:cs typeface="+mj-cs"/>
              </a:rPr>
              <a:t>Desde o início do ano eleitoral até três anos antes das eleições</a:t>
            </a:r>
            <a:endParaRPr lang="en-US" sz="3000" cap="all" dirty="0">
              <a:solidFill>
                <a:schemeClr val="tx2"/>
              </a:solidFill>
              <a:effectLst>
                <a:reflection blurRad="12700" stA="48000" endA="300" endPos="55000" dir="5400000" sy="-90000" algn="bl" rotWithShape="0"/>
              </a:effectLst>
              <a:latin typeface="+mj-lt"/>
              <a:ea typeface="+mj-ea"/>
              <a:cs typeface="+mj-cs"/>
            </a:endParaRPr>
          </a:p>
        </p:txBody>
      </p:sp>
      <p:graphicFrame>
        <p:nvGraphicFramePr>
          <p:cNvPr id="5" name="Diagrama 4"/>
          <p:cNvGraphicFramePr/>
          <p:nvPr>
            <p:extLst>
              <p:ext uri="{D42A27DB-BD31-4B8C-83A1-F6EECF244321}">
                <p14:modId xmlns:p14="http://schemas.microsoft.com/office/powerpoint/2010/main" val="940648671"/>
              </p:ext>
            </p:extLst>
          </p:nvPr>
        </p:nvGraphicFramePr>
        <p:xfrm>
          <a:off x="234067" y="4793840"/>
          <a:ext cx="8758808" cy="151216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8" name="Espaço Reservado para Título 9"/>
          <p:cNvSpPr txBox="1">
            <a:spLocks/>
          </p:cNvSpPr>
          <p:nvPr/>
        </p:nvSpPr>
        <p:spPr>
          <a:xfrm>
            <a:off x="258763" y="4217776"/>
            <a:ext cx="8758808" cy="864096"/>
          </a:xfrm>
          <a:prstGeom prst="rect">
            <a:avLst/>
          </a:prstGeom>
        </p:spPr>
        <p:txBody>
          <a:bodyPr anchor="ctr">
            <a:normAutofit fontScale="92500" lnSpcReduction="10000"/>
          </a:bodyPr>
          <a:lstStyle/>
          <a:p>
            <a:pPr algn="ctr" fontAlgn="auto">
              <a:spcAft>
                <a:spcPts val="0"/>
              </a:spcAft>
              <a:defRPr/>
            </a:pPr>
            <a:r>
              <a:rPr lang="pt-BR" sz="3000" cap="all" dirty="0">
                <a:solidFill>
                  <a:schemeClr val="tx2"/>
                </a:solidFill>
                <a:effectLst>
                  <a:reflection blurRad="12700" stA="48000" endA="300" endPos="55000" dir="5400000" sy="-90000" algn="bl" rotWithShape="0"/>
                </a:effectLst>
                <a:latin typeface="+mj-lt"/>
                <a:ea typeface="+mj-ea"/>
                <a:cs typeface="+mj-cs"/>
              </a:rPr>
              <a:t>Desde os 180 dias que antecedem as eleições até posse dos eleitos</a:t>
            </a:r>
            <a:endParaRPr lang="en-US" sz="3000" cap="all" dirty="0">
              <a:solidFill>
                <a:schemeClr val="tx2"/>
              </a:solidFill>
              <a:effectLst>
                <a:reflection blurRad="12700" stA="48000" endA="300" endPos="55000" dir="5400000" sy="-90000" algn="bl" rotWithShape="0"/>
              </a:effectLst>
              <a:latin typeface="+mj-lt"/>
              <a:ea typeface="+mj-ea"/>
              <a:cs typeface="+mj-cs"/>
            </a:endParaRPr>
          </a:p>
        </p:txBody>
      </p:sp>
    </p:spTree>
    <p:extLst>
      <p:ext uri="{BB962C8B-B14F-4D97-AF65-F5344CB8AC3E}">
        <p14:creationId xmlns:p14="http://schemas.microsoft.com/office/powerpoint/2010/main" val="20212587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a:extLst>
              <a:ext uri="{FF2B5EF4-FFF2-40B4-BE49-F238E27FC236}">
                <a16:creationId xmlns:a16="http://schemas.microsoft.com/office/drawing/2014/main" id="{45B263BE-4E4D-23FE-85A4-728D9AEF9066}"/>
              </a:ext>
            </a:extLst>
          </p:cNvPr>
          <p:cNvPicPr>
            <a:picLocks noChangeAspect="1"/>
          </p:cNvPicPr>
          <p:nvPr/>
        </p:nvPicPr>
        <p:blipFill>
          <a:blip r:embed="rId3"/>
          <a:stretch>
            <a:fillRect/>
          </a:stretch>
        </p:blipFill>
        <p:spPr>
          <a:xfrm>
            <a:off x="0" y="0"/>
            <a:ext cx="9144000" cy="6858000"/>
          </a:xfrm>
          <a:prstGeom prst="rect">
            <a:avLst/>
          </a:prstGeom>
        </p:spPr>
      </p:pic>
      <p:sp>
        <p:nvSpPr>
          <p:cNvPr id="4" name="CaixaDeTexto 3">
            <a:extLst>
              <a:ext uri="{FF2B5EF4-FFF2-40B4-BE49-F238E27FC236}">
                <a16:creationId xmlns:a16="http://schemas.microsoft.com/office/drawing/2014/main" id="{4D31ED8F-4CB2-C773-7F82-CBCE66234B07}"/>
              </a:ext>
            </a:extLst>
          </p:cNvPr>
          <p:cNvSpPr txBox="1"/>
          <p:nvPr/>
        </p:nvSpPr>
        <p:spPr>
          <a:xfrm>
            <a:off x="3774419" y="3955699"/>
            <a:ext cx="2049438"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C000"/>
                </a:solidFill>
                <a:effectLst/>
                <a:uLnTx/>
                <a:uFillTx/>
                <a:latin typeface="Calibri" panose="020F0502020204030204" pitchFamily="34" charset="0"/>
                <a:ea typeface="Calibri" panose="020F0502020204030204" pitchFamily="34" charset="0"/>
                <a:cs typeface="Times New Roman" panose="02020603050405020304" pitchFamily="18" charset="0"/>
              </a:rPr>
              <a:t>OBRIGADO!</a:t>
            </a:r>
            <a:endParaRPr kumimoji="0" lang="pt-BR" sz="1600" b="0" i="1" u="none" strike="noStrike" kern="120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pic>
        <p:nvPicPr>
          <p:cNvPr id="5" name="Imagem 4">
            <a:extLst>
              <a:ext uri="{FF2B5EF4-FFF2-40B4-BE49-F238E27FC236}">
                <a16:creationId xmlns:a16="http://schemas.microsoft.com/office/drawing/2014/main" id="{4A927026-1693-9548-6083-9DD8311E6CC4}"/>
              </a:ext>
            </a:extLst>
          </p:cNvPr>
          <p:cNvPicPr>
            <a:picLocks noChangeAspect="1"/>
          </p:cNvPicPr>
          <p:nvPr/>
        </p:nvPicPr>
        <p:blipFill>
          <a:blip r:embed="rId4"/>
          <a:stretch>
            <a:fillRect/>
          </a:stretch>
        </p:blipFill>
        <p:spPr>
          <a:xfrm flipV="1">
            <a:off x="2225008" y="4669971"/>
            <a:ext cx="731583" cy="772884"/>
          </a:xfrm>
          <a:prstGeom prst="rect">
            <a:avLst/>
          </a:prstGeom>
        </p:spPr>
      </p:pic>
      <p:sp>
        <p:nvSpPr>
          <p:cNvPr id="7" name="CaixaDeTexto 6">
            <a:extLst>
              <a:ext uri="{FF2B5EF4-FFF2-40B4-BE49-F238E27FC236}">
                <a16:creationId xmlns:a16="http://schemas.microsoft.com/office/drawing/2014/main" id="{14688E30-5825-3AD0-BB65-14122B43F0B6}"/>
              </a:ext>
            </a:extLst>
          </p:cNvPr>
          <p:cNvSpPr txBox="1"/>
          <p:nvPr/>
        </p:nvSpPr>
        <p:spPr>
          <a:xfrm>
            <a:off x="2238136" y="4787621"/>
            <a:ext cx="4680856" cy="537583"/>
          </a:xfrm>
          <a:prstGeom prst="rect">
            <a:avLst/>
          </a:prstGeom>
          <a:noFill/>
        </p:spPr>
        <p:txBody>
          <a:bodyPr wrap="square">
            <a:spAutoFit/>
          </a:bodyPr>
          <a:lstStyle/>
          <a:p>
            <a:pPr algn="ctr">
              <a:lnSpc>
                <a:spcPct val="107000"/>
              </a:lnSpc>
              <a:spcAft>
                <a:spcPts val="800"/>
              </a:spcAft>
            </a:pPr>
            <a:r>
              <a:rPr lang="pt-BR" sz="1800" b="1" kern="100" dirty="0">
                <a:solidFill>
                  <a:srgbClr val="FFFF00"/>
                </a:solidFill>
                <a:effectLst/>
                <a:latin typeface="Aptos" panose="020B0004020202020204" pitchFamily="34" charset="0"/>
                <a:ea typeface="Aptos" panose="020B0004020202020204" pitchFamily="34" charset="0"/>
                <a:cs typeface="Times New Roman" panose="02020603050405020304" pitchFamily="18" charset="0"/>
              </a:rPr>
              <a:t> </a:t>
            </a:r>
            <a:r>
              <a:rPr lang="pt-BR" sz="2800" b="1" kern="100" dirty="0">
                <a:solidFill>
                  <a:srgbClr val="FFFF00"/>
                </a:solidFill>
                <a:effectLst/>
                <a:latin typeface="Aptos" panose="020B0004020202020204" pitchFamily="34" charset="0"/>
                <a:ea typeface="Aptos" panose="020B0004020202020204" pitchFamily="34" charset="0"/>
                <a:cs typeface="Times New Roman" panose="02020603050405020304" pitchFamily="18" charset="0"/>
              </a:rPr>
              <a:t>@domingos.taufner</a:t>
            </a:r>
            <a:endParaRPr lang="pt-BR" sz="2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358587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36C33E-3B99-107B-3C15-224E6126336A}"/>
            </a:ext>
          </a:extLst>
        </p:cNvPr>
        <p:cNvGrpSpPr/>
        <p:nvPr/>
      </p:nvGrpSpPr>
      <p:grpSpPr>
        <a:xfrm>
          <a:off x="0" y="0"/>
          <a:ext cx="0" cy="0"/>
          <a:chOff x="0" y="0"/>
          <a:chExt cx="0" cy="0"/>
        </a:xfrm>
      </p:grpSpPr>
      <p:sp>
        <p:nvSpPr>
          <p:cNvPr id="2" name="CaixaDeTexto 1">
            <a:extLst>
              <a:ext uri="{FF2B5EF4-FFF2-40B4-BE49-F238E27FC236}">
                <a16:creationId xmlns:a16="http://schemas.microsoft.com/office/drawing/2014/main" id="{AF6534A6-ED63-BCF6-DE35-CDFD1215A766}"/>
              </a:ext>
            </a:extLst>
          </p:cNvPr>
          <p:cNvSpPr txBox="1"/>
          <p:nvPr/>
        </p:nvSpPr>
        <p:spPr>
          <a:xfrm>
            <a:off x="280305" y="981156"/>
            <a:ext cx="8583389" cy="6186309"/>
          </a:xfrm>
          <a:prstGeom prst="rect">
            <a:avLst/>
          </a:prstGeom>
          <a:noFill/>
        </p:spPr>
        <p:txBody>
          <a:bodyPr wrap="square" rtlCol="0">
            <a:spAutoFit/>
          </a:bodyPr>
          <a:lstStyle/>
          <a:p>
            <a:pPr marL="571500" indent="-571500" fontAlgn="base">
              <a:buFont typeface="Arial" panose="020B0604020202020204" pitchFamily="34" charset="0"/>
              <a:buChar char="•"/>
            </a:pPr>
            <a:r>
              <a:rPr lang="pt-BR" sz="3600" dirty="0">
                <a:solidFill>
                  <a:srgbClr val="002060"/>
                </a:solidFill>
              </a:rPr>
              <a:t>No Legislativo há menos obrigações que o Executivo.</a:t>
            </a:r>
          </a:p>
          <a:p>
            <a:pPr marL="571500" indent="-571500" fontAlgn="base">
              <a:buFont typeface="Arial" panose="020B0604020202020204" pitchFamily="34" charset="0"/>
              <a:buChar char="•"/>
            </a:pPr>
            <a:r>
              <a:rPr lang="pt-BR" sz="3600" dirty="0">
                <a:solidFill>
                  <a:srgbClr val="002060"/>
                </a:solidFill>
              </a:rPr>
              <a:t>Tomar cuidado com a gestão do patrimônio (estar em dia com o inventário e registrar bem o que deixou)</a:t>
            </a:r>
          </a:p>
          <a:p>
            <a:pPr marL="571500" indent="-571500" fontAlgn="base">
              <a:buFont typeface="Arial" panose="020B0604020202020204" pitchFamily="34" charset="0"/>
              <a:buChar char="•"/>
            </a:pPr>
            <a:r>
              <a:rPr lang="pt-BR" sz="3600" dirty="0">
                <a:solidFill>
                  <a:srgbClr val="002060"/>
                </a:solidFill>
              </a:rPr>
              <a:t>Fazer cópias digitais dos principais documentos.</a:t>
            </a:r>
          </a:p>
          <a:p>
            <a:pPr marL="571500" indent="-571500" fontAlgn="base">
              <a:buFont typeface="Arial" panose="020B0604020202020204" pitchFamily="34" charset="0"/>
              <a:buChar char="•"/>
            </a:pPr>
            <a:r>
              <a:rPr lang="pt-BR" sz="3600" dirty="0">
                <a:solidFill>
                  <a:srgbClr val="002060"/>
                </a:solidFill>
              </a:rPr>
              <a:t>Estar atento aos prazos inclusive ao recesso.</a:t>
            </a:r>
          </a:p>
          <a:p>
            <a:pPr marL="571500" indent="-571500" fontAlgn="base">
              <a:buFont typeface="Arial" panose="020B0604020202020204" pitchFamily="34" charset="0"/>
              <a:buChar char="•"/>
            </a:pPr>
            <a:r>
              <a:rPr lang="pt-BR" sz="3600" dirty="0">
                <a:solidFill>
                  <a:srgbClr val="002060"/>
                </a:solidFill>
              </a:rPr>
              <a:t>Verificar o PPA, LDO e LOA</a:t>
            </a:r>
          </a:p>
          <a:p>
            <a:pPr marL="571500" indent="-571500" fontAlgn="base">
              <a:buFont typeface="Arial" panose="020B0604020202020204" pitchFamily="34" charset="0"/>
              <a:buChar char="•"/>
            </a:pPr>
            <a:endParaRPr lang="pt-BR" sz="3600" dirty="0">
              <a:solidFill>
                <a:srgbClr val="002060"/>
              </a:solidFill>
            </a:endParaRPr>
          </a:p>
        </p:txBody>
      </p:sp>
      <p:sp>
        <p:nvSpPr>
          <p:cNvPr id="3" name="CaixaDeTexto 2">
            <a:extLst>
              <a:ext uri="{FF2B5EF4-FFF2-40B4-BE49-F238E27FC236}">
                <a16:creationId xmlns:a16="http://schemas.microsoft.com/office/drawing/2014/main" id="{21001CC5-6867-6AB2-78F4-30B9644CC262}"/>
              </a:ext>
            </a:extLst>
          </p:cNvPr>
          <p:cNvSpPr txBox="1"/>
          <p:nvPr/>
        </p:nvSpPr>
        <p:spPr>
          <a:xfrm>
            <a:off x="778326" y="88213"/>
            <a:ext cx="8240485" cy="707886"/>
          </a:xfrm>
          <a:prstGeom prst="rect">
            <a:avLst/>
          </a:prstGeom>
          <a:noFill/>
        </p:spPr>
        <p:txBody>
          <a:bodyPr wrap="square" rtlCol="0">
            <a:spAutoFit/>
          </a:bodyPr>
          <a:lstStyle/>
          <a:p>
            <a:pPr fontAlgn="base"/>
            <a:r>
              <a:rPr lang="pt-BR" sz="4000" b="1" dirty="0">
                <a:solidFill>
                  <a:srgbClr val="0C326F"/>
                </a:solidFill>
                <a:latin typeface="rawline"/>
              </a:rPr>
              <a:t>OBSERVAÇÕES INICIAIS</a:t>
            </a:r>
            <a:endParaRPr lang="pt-BR" sz="3600" dirty="0">
              <a:solidFill>
                <a:srgbClr val="002060"/>
              </a:solidFill>
            </a:endParaRPr>
          </a:p>
        </p:txBody>
      </p:sp>
    </p:spTree>
    <p:extLst>
      <p:ext uri="{BB962C8B-B14F-4D97-AF65-F5344CB8AC3E}">
        <p14:creationId xmlns:p14="http://schemas.microsoft.com/office/powerpoint/2010/main" val="1975467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169471-E049-A01D-5672-7E26C8878896}"/>
            </a:ext>
          </a:extLst>
        </p:cNvPr>
        <p:cNvGrpSpPr/>
        <p:nvPr/>
      </p:nvGrpSpPr>
      <p:grpSpPr>
        <a:xfrm>
          <a:off x="0" y="0"/>
          <a:ext cx="0" cy="0"/>
          <a:chOff x="0" y="0"/>
          <a:chExt cx="0" cy="0"/>
        </a:xfrm>
      </p:grpSpPr>
      <p:sp>
        <p:nvSpPr>
          <p:cNvPr id="2" name="CaixaDeTexto 1">
            <a:extLst>
              <a:ext uri="{FF2B5EF4-FFF2-40B4-BE49-F238E27FC236}">
                <a16:creationId xmlns:a16="http://schemas.microsoft.com/office/drawing/2014/main" id="{346EB4CE-DC39-C77F-3A35-309E60F649CB}"/>
              </a:ext>
            </a:extLst>
          </p:cNvPr>
          <p:cNvSpPr txBox="1"/>
          <p:nvPr/>
        </p:nvSpPr>
        <p:spPr>
          <a:xfrm>
            <a:off x="451754" y="1198870"/>
            <a:ext cx="8240485" cy="5632311"/>
          </a:xfrm>
          <a:prstGeom prst="rect">
            <a:avLst/>
          </a:prstGeom>
          <a:noFill/>
        </p:spPr>
        <p:txBody>
          <a:bodyPr wrap="square" rtlCol="0">
            <a:spAutoFit/>
          </a:bodyPr>
          <a:lstStyle/>
          <a:p>
            <a:pPr marL="571500" indent="-571500" fontAlgn="base">
              <a:buFont typeface="Arial" panose="020B0604020202020204" pitchFamily="34" charset="0"/>
              <a:buChar char="•"/>
            </a:pPr>
            <a:r>
              <a:rPr lang="pt-BR" sz="4000" dirty="0">
                <a:solidFill>
                  <a:srgbClr val="0C326F"/>
                </a:solidFill>
                <a:latin typeface="rawline"/>
              </a:rPr>
              <a:t>Princípios da administração pública;</a:t>
            </a:r>
          </a:p>
          <a:p>
            <a:pPr marL="571500" indent="-571500" fontAlgn="base">
              <a:buFont typeface="Arial" panose="020B0604020202020204" pitchFamily="34" charset="0"/>
              <a:buChar char="•"/>
            </a:pPr>
            <a:r>
              <a:rPr lang="pt-BR" sz="4000" dirty="0">
                <a:solidFill>
                  <a:srgbClr val="0C326F"/>
                </a:solidFill>
                <a:latin typeface="rawline"/>
              </a:rPr>
              <a:t>Modelo teórico da administração;</a:t>
            </a:r>
          </a:p>
          <a:p>
            <a:pPr marL="571500" indent="-571500" fontAlgn="base">
              <a:buFont typeface="Arial" panose="020B0604020202020204" pitchFamily="34" charset="0"/>
              <a:buChar char="•"/>
            </a:pPr>
            <a:r>
              <a:rPr lang="pt-BR" sz="4000" dirty="0">
                <a:solidFill>
                  <a:srgbClr val="0C326F"/>
                </a:solidFill>
                <a:latin typeface="rawline"/>
              </a:rPr>
              <a:t>Transparência e clareza;</a:t>
            </a:r>
          </a:p>
          <a:p>
            <a:pPr marL="571500" indent="-571500" fontAlgn="base">
              <a:buFont typeface="Arial" panose="020B0604020202020204" pitchFamily="34" charset="0"/>
              <a:buChar char="•"/>
            </a:pPr>
            <a:r>
              <a:rPr lang="pt-BR" sz="4000" dirty="0">
                <a:solidFill>
                  <a:srgbClr val="0C326F"/>
                </a:solidFill>
                <a:latin typeface="rawline"/>
              </a:rPr>
              <a:t>Conhecer o funcionamento da administração;</a:t>
            </a:r>
          </a:p>
          <a:p>
            <a:pPr marL="571500" indent="-571500" fontAlgn="base">
              <a:buFont typeface="Arial" panose="020B0604020202020204" pitchFamily="34" charset="0"/>
              <a:buChar char="•"/>
            </a:pPr>
            <a:r>
              <a:rPr lang="pt-BR" sz="4000" dirty="0">
                <a:solidFill>
                  <a:srgbClr val="0C326F"/>
                </a:solidFill>
                <a:latin typeface="rawline"/>
              </a:rPr>
              <a:t>Lei municipal</a:t>
            </a:r>
          </a:p>
          <a:p>
            <a:pPr marL="571500" indent="-571500" fontAlgn="base">
              <a:buFont typeface="Arial" panose="020B0604020202020204" pitchFamily="34" charset="0"/>
              <a:buChar char="•"/>
            </a:pPr>
            <a:r>
              <a:rPr lang="pt-BR" sz="4000" dirty="0">
                <a:solidFill>
                  <a:srgbClr val="0C326F"/>
                </a:solidFill>
                <a:latin typeface="rawline"/>
              </a:rPr>
              <a:t>Informações sigilosas</a:t>
            </a:r>
          </a:p>
          <a:p>
            <a:pPr fontAlgn="base"/>
            <a:r>
              <a:rPr lang="pt-BR" sz="4000" dirty="0">
                <a:solidFill>
                  <a:srgbClr val="0C326F"/>
                </a:solidFill>
                <a:latin typeface="rawline"/>
              </a:rPr>
              <a:t>OBS: isso é mais para o executivo, pois no legislativo a transição é imediata</a:t>
            </a:r>
            <a:endParaRPr lang="pt-BR" sz="3600" dirty="0">
              <a:solidFill>
                <a:srgbClr val="002060"/>
              </a:solidFill>
            </a:endParaRPr>
          </a:p>
        </p:txBody>
      </p:sp>
      <p:sp>
        <p:nvSpPr>
          <p:cNvPr id="3" name="CaixaDeTexto 2">
            <a:extLst>
              <a:ext uri="{FF2B5EF4-FFF2-40B4-BE49-F238E27FC236}">
                <a16:creationId xmlns:a16="http://schemas.microsoft.com/office/drawing/2014/main" id="{0870196D-A9F8-0313-E0B4-93FEC9608C0D}"/>
              </a:ext>
            </a:extLst>
          </p:cNvPr>
          <p:cNvSpPr txBox="1"/>
          <p:nvPr/>
        </p:nvSpPr>
        <p:spPr>
          <a:xfrm>
            <a:off x="625927" y="273270"/>
            <a:ext cx="8240485" cy="707886"/>
          </a:xfrm>
          <a:prstGeom prst="rect">
            <a:avLst/>
          </a:prstGeom>
          <a:noFill/>
        </p:spPr>
        <p:txBody>
          <a:bodyPr wrap="square" rtlCol="0">
            <a:spAutoFit/>
          </a:bodyPr>
          <a:lstStyle/>
          <a:p>
            <a:pPr fontAlgn="base"/>
            <a:r>
              <a:rPr lang="pt-BR" sz="4000" b="1" dirty="0">
                <a:solidFill>
                  <a:srgbClr val="0C326F"/>
                </a:solidFill>
                <a:latin typeface="rawline"/>
              </a:rPr>
              <a:t>Processo de transição</a:t>
            </a:r>
            <a:r>
              <a:rPr lang="pt-BR" sz="4000" b="1" dirty="0">
                <a:solidFill>
                  <a:srgbClr val="0C326F"/>
                </a:solidFill>
                <a:effectLst/>
                <a:latin typeface="rawline"/>
              </a:rPr>
              <a:t>:</a:t>
            </a:r>
            <a:endParaRPr lang="pt-BR" sz="3600" dirty="0">
              <a:solidFill>
                <a:srgbClr val="002060"/>
              </a:solidFill>
            </a:endParaRPr>
          </a:p>
        </p:txBody>
      </p:sp>
    </p:spTree>
    <p:extLst>
      <p:ext uri="{BB962C8B-B14F-4D97-AF65-F5344CB8AC3E}">
        <p14:creationId xmlns:p14="http://schemas.microsoft.com/office/powerpoint/2010/main" val="3334162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0AB367-0EBA-348F-D2DC-7BFF9264C571}"/>
            </a:ext>
          </a:extLst>
        </p:cNvPr>
        <p:cNvGrpSpPr/>
        <p:nvPr/>
      </p:nvGrpSpPr>
      <p:grpSpPr>
        <a:xfrm>
          <a:off x="0" y="0"/>
          <a:ext cx="0" cy="0"/>
          <a:chOff x="0" y="0"/>
          <a:chExt cx="0" cy="0"/>
        </a:xfrm>
      </p:grpSpPr>
      <p:sp>
        <p:nvSpPr>
          <p:cNvPr id="2" name="CaixaDeTexto 1">
            <a:extLst>
              <a:ext uri="{FF2B5EF4-FFF2-40B4-BE49-F238E27FC236}">
                <a16:creationId xmlns:a16="http://schemas.microsoft.com/office/drawing/2014/main" id="{2195FF4C-74B1-FAF3-DA6F-0B48B3FF146B}"/>
              </a:ext>
            </a:extLst>
          </p:cNvPr>
          <p:cNvSpPr txBox="1"/>
          <p:nvPr/>
        </p:nvSpPr>
        <p:spPr>
          <a:xfrm>
            <a:off x="451755" y="1786698"/>
            <a:ext cx="8240485" cy="6036524"/>
          </a:xfrm>
          <a:prstGeom prst="rect">
            <a:avLst/>
          </a:prstGeom>
          <a:noFill/>
        </p:spPr>
        <p:txBody>
          <a:bodyPr wrap="square" rtlCol="0">
            <a:spAutoFit/>
          </a:bodyPr>
          <a:lstStyle/>
          <a:p>
            <a:pPr>
              <a:lnSpc>
                <a:spcPct val="107000"/>
              </a:lnSpc>
              <a:spcAft>
                <a:spcPts val="800"/>
              </a:spcAft>
            </a:pPr>
            <a:r>
              <a:rPr lang="pt-BR" sz="4000" kern="100" dirty="0">
                <a:solidFill>
                  <a:srgbClr val="165B9B"/>
                </a:solidFill>
                <a:effectLst/>
                <a:latin typeface="Aptos" panose="020B0004020202020204" pitchFamily="34" charset="0"/>
                <a:ea typeface="Aptos" panose="020B0004020202020204" pitchFamily="34" charset="0"/>
                <a:cs typeface="Times New Roman" panose="02020603050405020304" pitchFamily="18" charset="0"/>
              </a:rPr>
              <a:t>I - 7% até 100.000 habitantes     </a:t>
            </a:r>
          </a:p>
          <a:p>
            <a:pPr>
              <a:lnSpc>
                <a:spcPct val="107000"/>
              </a:lnSpc>
              <a:spcAft>
                <a:spcPts val="800"/>
              </a:spcAft>
            </a:pPr>
            <a:r>
              <a:rPr lang="pt-BR" sz="4000" kern="100" dirty="0">
                <a:solidFill>
                  <a:srgbClr val="165B9B"/>
                </a:solidFill>
                <a:effectLst/>
                <a:latin typeface="Aptos" panose="020B0004020202020204" pitchFamily="34" charset="0"/>
                <a:ea typeface="Aptos" panose="020B0004020202020204" pitchFamily="34" charset="0"/>
                <a:cs typeface="Times New Roman" panose="02020603050405020304" pitchFamily="18" charset="0"/>
              </a:rPr>
              <a:t>II - 6% entre 100.000 e 300.000 </a:t>
            </a:r>
          </a:p>
          <a:p>
            <a:pPr>
              <a:lnSpc>
                <a:spcPct val="107000"/>
              </a:lnSpc>
              <a:spcAft>
                <a:spcPts val="800"/>
              </a:spcAft>
            </a:pPr>
            <a:r>
              <a:rPr lang="pt-BR" sz="4000" kern="100" dirty="0">
                <a:solidFill>
                  <a:srgbClr val="165B9B"/>
                </a:solidFill>
                <a:effectLst/>
                <a:latin typeface="Aptos" panose="020B0004020202020204" pitchFamily="34" charset="0"/>
                <a:ea typeface="Aptos" panose="020B0004020202020204" pitchFamily="34" charset="0"/>
                <a:cs typeface="Times New Roman" panose="02020603050405020304" pitchFamily="18" charset="0"/>
              </a:rPr>
              <a:t>III - 5% entre 300.001 e 500.000</a:t>
            </a:r>
          </a:p>
          <a:p>
            <a:pPr>
              <a:lnSpc>
                <a:spcPct val="107000"/>
              </a:lnSpc>
              <a:spcAft>
                <a:spcPts val="800"/>
              </a:spcAft>
            </a:pPr>
            <a:r>
              <a:rPr lang="pt-BR" sz="4000" kern="100" dirty="0">
                <a:solidFill>
                  <a:srgbClr val="165B9B"/>
                </a:solidFill>
                <a:effectLst/>
                <a:latin typeface="Aptos" panose="020B0004020202020204" pitchFamily="34" charset="0"/>
                <a:ea typeface="Aptos" panose="020B0004020202020204" pitchFamily="34" charset="0"/>
                <a:cs typeface="Times New Roman" panose="02020603050405020304" pitchFamily="18" charset="0"/>
              </a:rPr>
              <a:t>IV - 4,5% entre 500.001 e 3.000.000 </a:t>
            </a:r>
          </a:p>
          <a:p>
            <a:pPr>
              <a:lnSpc>
                <a:spcPct val="107000"/>
              </a:lnSpc>
              <a:spcAft>
                <a:spcPts val="800"/>
              </a:spcAft>
            </a:pPr>
            <a:r>
              <a:rPr lang="pt-BR" sz="4000" kern="100" dirty="0">
                <a:solidFill>
                  <a:srgbClr val="165B9B"/>
                </a:solidFill>
                <a:effectLst/>
                <a:latin typeface="Aptos" panose="020B0004020202020204" pitchFamily="34" charset="0"/>
                <a:ea typeface="Aptos" panose="020B0004020202020204" pitchFamily="34" charset="0"/>
                <a:cs typeface="Times New Roman" panose="02020603050405020304" pitchFamily="18" charset="0"/>
              </a:rPr>
              <a:t>V - 4% entre 3.000.001 e 8.000.000</a:t>
            </a:r>
          </a:p>
          <a:p>
            <a:pPr>
              <a:lnSpc>
                <a:spcPct val="107000"/>
              </a:lnSpc>
              <a:spcAft>
                <a:spcPts val="800"/>
              </a:spcAft>
            </a:pPr>
            <a:r>
              <a:rPr lang="pt-BR" sz="4000" kern="100" dirty="0">
                <a:solidFill>
                  <a:srgbClr val="165B9B"/>
                </a:solidFill>
                <a:effectLst/>
                <a:latin typeface="Aptos" panose="020B0004020202020204" pitchFamily="34" charset="0"/>
                <a:ea typeface="Aptos" panose="020B0004020202020204" pitchFamily="34" charset="0"/>
                <a:cs typeface="Times New Roman" panose="02020603050405020304" pitchFamily="18" charset="0"/>
              </a:rPr>
              <a:t>VI - 3,5% acima de 8.000.001</a:t>
            </a:r>
          </a:p>
          <a:p>
            <a:pPr>
              <a:lnSpc>
                <a:spcPct val="107000"/>
              </a:lnSpc>
              <a:spcAft>
                <a:spcPts val="800"/>
              </a:spcAft>
            </a:pPr>
            <a:r>
              <a:rPr lang="pt-BR" sz="4000" kern="100" dirty="0">
                <a:solidFill>
                  <a:srgbClr val="165B9B"/>
                </a:solidFill>
                <a:effectLst/>
                <a:latin typeface="Aptos" panose="020B0004020202020204" pitchFamily="34" charset="0"/>
                <a:ea typeface="Aptos" panose="020B0004020202020204" pitchFamily="34" charset="0"/>
                <a:cs typeface="Times New Roman" panose="02020603050405020304" pitchFamily="18" charset="0"/>
              </a:rPr>
              <a:t> </a:t>
            </a:r>
          </a:p>
          <a:p>
            <a:pPr fontAlgn="base"/>
            <a:endParaRPr lang="pt-BR" sz="4000" dirty="0">
              <a:solidFill>
                <a:srgbClr val="0C326F"/>
              </a:solidFill>
              <a:latin typeface="rawline"/>
            </a:endParaRPr>
          </a:p>
        </p:txBody>
      </p:sp>
      <p:sp>
        <p:nvSpPr>
          <p:cNvPr id="3" name="CaixaDeTexto 2">
            <a:extLst>
              <a:ext uri="{FF2B5EF4-FFF2-40B4-BE49-F238E27FC236}">
                <a16:creationId xmlns:a16="http://schemas.microsoft.com/office/drawing/2014/main" id="{9CE47888-0DD1-A423-F3B8-7E6088FEA1B5}"/>
              </a:ext>
            </a:extLst>
          </p:cNvPr>
          <p:cNvSpPr txBox="1"/>
          <p:nvPr/>
        </p:nvSpPr>
        <p:spPr>
          <a:xfrm>
            <a:off x="451755" y="434971"/>
            <a:ext cx="8686800" cy="1631216"/>
          </a:xfrm>
          <a:prstGeom prst="rect">
            <a:avLst/>
          </a:prstGeom>
          <a:noFill/>
        </p:spPr>
        <p:txBody>
          <a:bodyPr wrap="square" rtlCol="0">
            <a:spAutoFit/>
          </a:bodyPr>
          <a:lstStyle/>
          <a:p>
            <a:pPr fontAlgn="base"/>
            <a:r>
              <a:rPr lang="pt-BR" sz="3200" b="1" dirty="0">
                <a:solidFill>
                  <a:srgbClr val="0C326F"/>
                </a:solidFill>
                <a:latin typeface="rawline"/>
              </a:rPr>
              <a:t>Gastos máximos da Câmara (em relação à receita tributária do ano anterior – EC 59/2009)</a:t>
            </a:r>
          </a:p>
          <a:p>
            <a:pPr fontAlgn="base"/>
            <a:endParaRPr lang="pt-BR" sz="3600" dirty="0">
              <a:solidFill>
                <a:srgbClr val="002060"/>
              </a:solidFill>
            </a:endParaRPr>
          </a:p>
        </p:txBody>
      </p:sp>
    </p:spTree>
    <p:extLst>
      <p:ext uri="{BB962C8B-B14F-4D97-AF65-F5344CB8AC3E}">
        <p14:creationId xmlns:p14="http://schemas.microsoft.com/office/powerpoint/2010/main" val="2067515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2C1282-04B2-38BB-87CB-93FC3CDD29A8}"/>
            </a:ext>
          </a:extLst>
        </p:cNvPr>
        <p:cNvGrpSpPr/>
        <p:nvPr/>
      </p:nvGrpSpPr>
      <p:grpSpPr>
        <a:xfrm>
          <a:off x="0" y="0"/>
          <a:ext cx="0" cy="0"/>
          <a:chOff x="0" y="0"/>
          <a:chExt cx="0" cy="0"/>
        </a:xfrm>
      </p:grpSpPr>
      <p:sp>
        <p:nvSpPr>
          <p:cNvPr id="2" name="CaixaDeTexto 1">
            <a:extLst>
              <a:ext uri="{FF2B5EF4-FFF2-40B4-BE49-F238E27FC236}">
                <a16:creationId xmlns:a16="http://schemas.microsoft.com/office/drawing/2014/main" id="{CB0B20FF-9610-21D0-F637-8957582601D2}"/>
              </a:ext>
            </a:extLst>
          </p:cNvPr>
          <p:cNvSpPr txBox="1"/>
          <p:nvPr/>
        </p:nvSpPr>
        <p:spPr>
          <a:xfrm>
            <a:off x="451757" y="1481898"/>
            <a:ext cx="8240485" cy="6387390"/>
          </a:xfrm>
          <a:prstGeom prst="rect">
            <a:avLst/>
          </a:prstGeom>
          <a:noFill/>
        </p:spPr>
        <p:txBody>
          <a:bodyPr wrap="square" rtlCol="0">
            <a:spAutoFit/>
          </a:bodyPr>
          <a:lstStyle/>
          <a:p>
            <a:pPr>
              <a:lnSpc>
                <a:spcPct val="107000"/>
              </a:lnSpc>
              <a:spcAft>
                <a:spcPts val="800"/>
              </a:spcAft>
            </a:pPr>
            <a:r>
              <a:rPr lang="pt-BR" sz="4000" kern="100" dirty="0">
                <a:solidFill>
                  <a:srgbClr val="165B9B"/>
                </a:solidFill>
                <a:effectLst/>
                <a:latin typeface="Aptos" panose="020B0004020202020204" pitchFamily="34" charset="0"/>
                <a:ea typeface="Aptos" panose="020B0004020202020204" pitchFamily="34" charset="0"/>
                <a:cs typeface="Times New Roman" panose="02020603050405020304" pitchFamily="18" charset="0"/>
              </a:rPr>
              <a:t>I – </a:t>
            </a:r>
            <a:r>
              <a:rPr lang="pt-BR" sz="4000" kern="100" dirty="0">
                <a:solidFill>
                  <a:srgbClr val="165B9B"/>
                </a:solidFill>
                <a:latin typeface="Aptos" panose="020B0004020202020204" pitchFamily="34" charset="0"/>
                <a:ea typeface="Aptos" panose="020B0004020202020204" pitchFamily="34" charset="0"/>
                <a:cs typeface="Times New Roman" panose="02020603050405020304" pitchFamily="18" charset="0"/>
              </a:rPr>
              <a:t>Inclui todos os gastos da Câmara, inclusive subsídios dos Vereadores</a:t>
            </a:r>
          </a:p>
          <a:p>
            <a:pPr>
              <a:lnSpc>
                <a:spcPct val="107000"/>
              </a:lnSpc>
              <a:spcAft>
                <a:spcPts val="800"/>
              </a:spcAft>
            </a:pPr>
            <a:r>
              <a:rPr lang="pt-BR" sz="4000" kern="100" dirty="0">
                <a:solidFill>
                  <a:srgbClr val="165B9B"/>
                </a:solidFill>
                <a:effectLst/>
                <a:latin typeface="Aptos" panose="020B0004020202020204" pitchFamily="34" charset="0"/>
                <a:ea typeface="Aptos" panose="020B0004020202020204" pitchFamily="34" charset="0"/>
                <a:cs typeface="Times New Roman" panose="02020603050405020304" pitchFamily="18" charset="0"/>
              </a:rPr>
              <a:t>II – A partir de 2025 inclui também gastos com inativos e pensionistas (EC 109/2021)</a:t>
            </a:r>
          </a:p>
          <a:p>
            <a:pPr>
              <a:lnSpc>
                <a:spcPct val="107000"/>
              </a:lnSpc>
              <a:spcAft>
                <a:spcPts val="800"/>
              </a:spcAft>
            </a:pPr>
            <a:r>
              <a:rPr lang="pt-BR" sz="4000" kern="100" dirty="0">
                <a:solidFill>
                  <a:srgbClr val="165B9B"/>
                </a:solidFill>
                <a:latin typeface="Aptos" panose="020B0004020202020204" pitchFamily="34" charset="0"/>
                <a:ea typeface="Aptos" panose="020B0004020202020204" pitchFamily="34" charset="0"/>
                <a:cs typeface="Times New Roman" panose="02020603050405020304" pitchFamily="18" charset="0"/>
              </a:rPr>
              <a:t>III – Pode gastar no máximo 70% de sua receita com folha de pagamento</a:t>
            </a:r>
            <a:endParaRPr lang="pt-BR" sz="4000" kern="100" dirty="0">
              <a:solidFill>
                <a:srgbClr val="165B9B"/>
              </a:solidFill>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pt-BR" sz="4000" kern="100" dirty="0">
                <a:solidFill>
                  <a:srgbClr val="165B9B"/>
                </a:solidFill>
                <a:effectLst/>
                <a:latin typeface="Aptos" panose="020B0004020202020204" pitchFamily="34" charset="0"/>
                <a:ea typeface="Aptos" panose="020B0004020202020204" pitchFamily="34" charset="0"/>
                <a:cs typeface="Times New Roman" panose="02020603050405020304" pitchFamily="18" charset="0"/>
              </a:rPr>
              <a:t> </a:t>
            </a:r>
          </a:p>
          <a:p>
            <a:pPr fontAlgn="base"/>
            <a:endParaRPr lang="pt-BR" sz="4000" dirty="0">
              <a:solidFill>
                <a:srgbClr val="0C326F"/>
              </a:solidFill>
              <a:latin typeface="rawline"/>
            </a:endParaRPr>
          </a:p>
        </p:txBody>
      </p:sp>
      <p:sp>
        <p:nvSpPr>
          <p:cNvPr id="3" name="CaixaDeTexto 2">
            <a:extLst>
              <a:ext uri="{FF2B5EF4-FFF2-40B4-BE49-F238E27FC236}">
                <a16:creationId xmlns:a16="http://schemas.microsoft.com/office/drawing/2014/main" id="{2544EABD-BEE7-DACD-5F45-416610487DB3}"/>
              </a:ext>
            </a:extLst>
          </p:cNvPr>
          <p:cNvSpPr txBox="1"/>
          <p:nvPr/>
        </p:nvSpPr>
        <p:spPr>
          <a:xfrm>
            <a:off x="457200" y="424086"/>
            <a:ext cx="8686800" cy="1261884"/>
          </a:xfrm>
          <a:prstGeom prst="rect">
            <a:avLst/>
          </a:prstGeom>
          <a:noFill/>
        </p:spPr>
        <p:txBody>
          <a:bodyPr wrap="square" rtlCol="0">
            <a:spAutoFit/>
          </a:bodyPr>
          <a:lstStyle/>
          <a:p>
            <a:pPr fontAlgn="base"/>
            <a:r>
              <a:rPr lang="pt-BR" sz="4000" b="1" dirty="0">
                <a:solidFill>
                  <a:srgbClr val="0C326F"/>
                </a:solidFill>
                <a:latin typeface="rawline"/>
              </a:rPr>
              <a:t>OBSERVAÇÕES:</a:t>
            </a:r>
          </a:p>
          <a:p>
            <a:pPr fontAlgn="base"/>
            <a:endParaRPr lang="pt-BR" sz="3600" dirty="0">
              <a:solidFill>
                <a:srgbClr val="002060"/>
              </a:solidFill>
            </a:endParaRPr>
          </a:p>
        </p:txBody>
      </p:sp>
    </p:spTree>
    <p:extLst>
      <p:ext uri="{BB962C8B-B14F-4D97-AF65-F5344CB8AC3E}">
        <p14:creationId xmlns:p14="http://schemas.microsoft.com/office/powerpoint/2010/main" val="24080015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839928-F119-5AA3-E484-3301195AA7F2}"/>
            </a:ext>
          </a:extLst>
        </p:cNvPr>
        <p:cNvGrpSpPr/>
        <p:nvPr/>
      </p:nvGrpSpPr>
      <p:grpSpPr>
        <a:xfrm>
          <a:off x="0" y="0"/>
          <a:ext cx="0" cy="0"/>
          <a:chOff x="0" y="0"/>
          <a:chExt cx="0" cy="0"/>
        </a:xfrm>
      </p:grpSpPr>
      <p:sp>
        <p:nvSpPr>
          <p:cNvPr id="2" name="CaixaDeTexto 1">
            <a:extLst>
              <a:ext uri="{FF2B5EF4-FFF2-40B4-BE49-F238E27FC236}">
                <a16:creationId xmlns:a16="http://schemas.microsoft.com/office/drawing/2014/main" id="{AEF34685-C4F3-F020-3BD0-97DBF2145960}"/>
              </a:ext>
            </a:extLst>
          </p:cNvPr>
          <p:cNvSpPr txBox="1"/>
          <p:nvPr/>
        </p:nvSpPr>
        <p:spPr>
          <a:xfrm>
            <a:off x="903515" y="1873784"/>
            <a:ext cx="8240485" cy="6036524"/>
          </a:xfrm>
          <a:prstGeom prst="rect">
            <a:avLst/>
          </a:prstGeom>
          <a:noFill/>
        </p:spPr>
        <p:txBody>
          <a:bodyPr wrap="square" rtlCol="0">
            <a:spAutoFit/>
          </a:bodyPr>
          <a:lstStyle/>
          <a:p>
            <a:pPr>
              <a:lnSpc>
                <a:spcPct val="107000"/>
              </a:lnSpc>
              <a:spcAft>
                <a:spcPts val="800"/>
              </a:spcAft>
            </a:pPr>
            <a:r>
              <a:rPr lang="pt-BR" sz="4000" kern="100" dirty="0">
                <a:solidFill>
                  <a:srgbClr val="165B9B"/>
                </a:solidFill>
                <a:effectLst/>
                <a:latin typeface="Aptos" panose="020B0004020202020204" pitchFamily="34" charset="0"/>
                <a:ea typeface="Aptos" panose="020B0004020202020204" pitchFamily="34" charset="0"/>
                <a:cs typeface="Times New Roman" panose="02020603050405020304" pitchFamily="18" charset="0"/>
              </a:rPr>
              <a:t>25% - até 10.000 habitantes</a:t>
            </a:r>
          </a:p>
          <a:p>
            <a:pPr>
              <a:lnSpc>
                <a:spcPct val="107000"/>
              </a:lnSpc>
              <a:spcAft>
                <a:spcPts val="800"/>
              </a:spcAft>
            </a:pPr>
            <a:r>
              <a:rPr lang="pt-BR" sz="4000" kern="100" dirty="0">
                <a:solidFill>
                  <a:srgbClr val="165B9B"/>
                </a:solidFill>
                <a:effectLst/>
                <a:latin typeface="Aptos" panose="020B0004020202020204" pitchFamily="34" charset="0"/>
                <a:ea typeface="Aptos" panose="020B0004020202020204" pitchFamily="34" charset="0"/>
                <a:cs typeface="Times New Roman" panose="02020603050405020304" pitchFamily="18" charset="0"/>
              </a:rPr>
              <a:t>30% - Entre 10.001 e 50.000</a:t>
            </a:r>
          </a:p>
          <a:p>
            <a:pPr>
              <a:lnSpc>
                <a:spcPct val="107000"/>
              </a:lnSpc>
              <a:spcAft>
                <a:spcPts val="800"/>
              </a:spcAft>
            </a:pPr>
            <a:r>
              <a:rPr lang="pt-BR" sz="4000" kern="100" dirty="0">
                <a:solidFill>
                  <a:srgbClr val="165B9B"/>
                </a:solidFill>
                <a:effectLst/>
                <a:latin typeface="Aptos" panose="020B0004020202020204" pitchFamily="34" charset="0"/>
                <a:ea typeface="Aptos" panose="020B0004020202020204" pitchFamily="34" charset="0"/>
                <a:cs typeface="Times New Roman" panose="02020603050405020304" pitchFamily="18" charset="0"/>
              </a:rPr>
              <a:t>45% - Entre 50.001 e 100.000</a:t>
            </a:r>
          </a:p>
          <a:p>
            <a:pPr>
              <a:lnSpc>
                <a:spcPct val="107000"/>
              </a:lnSpc>
              <a:spcAft>
                <a:spcPts val="800"/>
              </a:spcAft>
            </a:pPr>
            <a:r>
              <a:rPr lang="pt-BR" sz="4000" kern="100" dirty="0">
                <a:solidFill>
                  <a:srgbClr val="165B9B"/>
                </a:solidFill>
                <a:effectLst/>
                <a:latin typeface="Aptos" panose="020B0004020202020204" pitchFamily="34" charset="0"/>
                <a:ea typeface="Aptos" panose="020B0004020202020204" pitchFamily="34" charset="0"/>
                <a:cs typeface="Times New Roman" panose="02020603050405020304" pitchFamily="18" charset="0"/>
              </a:rPr>
              <a:t>50% - Entre 100.001 e 300.000</a:t>
            </a:r>
          </a:p>
          <a:p>
            <a:pPr>
              <a:lnSpc>
                <a:spcPct val="107000"/>
              </a:lnSpc>
              <a:spcAft>
                <a:spcPts val="800"/>
              </a:spcAft>
            </a:pPr>
            <a:r>
              <a:rPr lang="pt-BR" sz="4000" kern="100" dirty="0">
                <a:solidFill>
                  <a:srgbClr val="165B9B"/>
                </a:solidFill>
                <a:effectLst/>
                <a:latin typeface="Aptos" panose="020B0004020202020204" pitchFamily="34" charset="0"/>
                <a:ea typeface="Aptos" panose="020B0004020202020204" pitchFamily="34" charset="0"/>
                <a:cs typeface="Times New Roman" panose="02020603050405020304" pitchFamily="18" charset="0"/>
              </a:rPr>
              <a:t>60% - Entre 300.001 e 500.000</a:t>
            </a:r>
          </a:p>
          <a:p>
            <a:pPr>
              <a:lnSpc>
                <a:spcPct val="107000"/>
              </a:lnSpc>
              <a:spcAft>
                <a:spcPts val="800"/>
              </a:spcAft>
            </a:pPr>
            <a:r>
              <a:rPr lang="pt-BR" sz="4000" kern="100" dirty="0">
                <a:solidFill>
                  <a:srgbClr val="165B9B"/>
                </a:solidFill>
                <a:effectLst/>
                <a:latin typeface="Aptos" panose="020B0004020202020204" pitchFamily="34" charset="0"/>
                <a:ea typeface="Aptos" panose="020B0004020202020204" pitchFamily="34" charset="0"/>
                <a:cs typeface="Times New Roman" panose="02020603050405020304" pitchFamily="18" charset="0"/>
              </a:rPr>
              <a:t>75% - Mais de 500.000 habitantes</a:t>
            </a:r>
          </a:p>
          <a:p>
            <a:pPr>
              <a:lnSpc>
                <a:spcPct val="107000"/>
              </a:lnSpc>
              <a:spcAft>
                <a:spcPts val="800"/>
              </a:spcAft>
            </a:pPr>
            <a:r>
              <a:rPr lang="pt-BR" sz="4000" kern="100" dirty="0">
                <a:solidFill>
                  <a:srgbClr val="165B9B"/>
                </a:solidFill>
                <a:effectLst/>
                <a:latin typeface="Aptos" panose="020B0004020202020204" pitchFamily="34" charset="0"/>
                <a:ea typeface="Aptos" panose="020B0004020202020204" pitchFamily="34" charset="0"/>
                <a:cs typeface="Times New Roman" panose="02020603050405020304" pitchFamily="18" charset="0"/>
              </a:rPr>
              <a:t> </a:t>
            </a:r>
          </a:p>
          <a:p>
            <a:pPr fontAlgn="base"/>
            <a:endParaRPr lang="pt-BR" sz="4000" dirty="0">
              <a:solidFill>
                <a:srgbClr val="0C326F"/>
              </a:solidFill>
              <a:latin typeface="rawline"/>
            </a:endParaRPr>
          </a:p>
        </p:txBody>
      </p:sp>
      <p:sp>
        <p:nvSpPr>
          <p:cNvPr id="3" name="CaixaDeTexto 2">
            <a:extLst>
              <a:ext uri="{FF2B5EF4-FFF2-40B4-BE49-F238E27FC236}">
                <a16:creationId xmlns:a16="http://schemas.microsoft.com/office/drawing/2014/main" id="{7A8C3FC1-0DC5-7003-FB0A-97B2B669D55F}"/>
              </a:ext>
            </a:extLst>
          </p:cNvPr>
          <p:cNvSpPr txBox="1"/>
          <p:nvPr/>
        </p:nvSpPr>
        <p:spPr>
          <a:xfrm>
            <a:off x="598714" y="424086"/>
            <a:ext cx="8545286" cy="1754326"/>
          </a:xfrm>
          <a:prstGeom prst="rect">
            <a:avLst/>
          </a:prstGeom>
          <a:noFill/>
        </p:spPr>
        <p:txBody>
          <a:bodyPr wrap="square" rtlCol="0">
            <a:spAutoFit/>
          </a:bodyPr>
          <a:lstStyle/>
          <a:p>
            <a:pPr fontAlgn="base"/>
            <a:r>
              <a:rPr lang="pt-BR" sz="3600" b="1" dirty="0">
                <a:solidFill>
                  <a:srgbClr val="0C326F"/>
                </a:solidFill>
                <a:latin typeface="rawline"/>
              </a:rPr>
              <a:t>SUBSÍDIO MÁXIMO DOS VEREADORES (em relação a dos dep. Estaduais)</a:t>
            </a:r>
          </a:p>
          <a:p>
            <a:pPr fontAlgn="base"/>
            <a:endParaRPr lang="pt-BR" sz="3600" dirty="0">
              <a:solidFill>
                <a:srgbClr val="002060"/>
              </a:solidFill>
            </a:endParaRPr>
          </a:p>
        </p:txBody>
      </p:sp>
    </p:spTree>
    <p:extLst>
      <p:ext uri="{BB962C8B-B14F-4D97-AF65-F5344CB8AC3E}">
        <p14:creationId xmlns:p14="http://schemas.microsoft.com/office/powerpoint/2010/main" val="2259026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1B0B26-00AC-63FC-6AF1-5A14068824CA}"/>
            </a:ext>
          </a:extLst>
        </p:cNvPr>
        <p:cNvGrpSpPr/>
        <p:nvPr/>
      </p:nvGrpSpPr>
      <p:grpSpPr>
        <a:xfrm>
          <a:off x="0" y="0"/>
          <a:ext cx="0" cy="0"/>
          <a:chOff x="0" y="0"/>
          <a:chExt cx="0" cy="0"/>
        </a:xfrm>
      </p:grpSpPr>
      <p:sp>
        <p:nvSpPr>
          <p:cNvPr id="4" name="CaixaDeTexto 3">
            <a:extLst>
              <a:ext uri="{FF2B5EF4-FFF2-40B4-BE49-F238E27FC236}">
                <a16:creationId xmlns:a16="http://schemas.microsoft.com/office/drawing/2014/main" id="{3FC8FAE1-8B38-40A7-F87E-26559EEA7489}"/>
              </a:ext>
            </a:extLst>
          </p:cNvPr>
          <p:cNvSpPr txBox="1"/>
          <p:nvPr/>
        </p:nvSpPr>
        <p:spPr>
          <a:xfrm>
            <a:off x="358022" y="207949"/>
            <a:ext cx="8240485" cy="707886"/>
          </a:xfrm>
          <a:prstGeom prst="rect">
            <a:avLst/>
          </a:prstGeom>
          <a:noFill/>
        </p:spPr>
        <p:txBody>
          <a:bodyPr wrap="square" rtlCol="0">
            <a:spAutoFit/>
          </a:bodyPr>
          <a:lstStyle/>
          <a:p>
            <a:pPr fontAlgn="base"/>
            <a:r>
              <a:rPr lang="pt-BR" sz="4000" b="1" dirty="0">
                <a:solidFill>
                  <a:srgbClr val="0C326F"/>
                </a:solidFill>
                <a:latin typeface="rawline"/>
              </a:rPr>
              <a:t>Aplicação em Saúde</a:t>
            </a:r>
            <a:r>
              <a:rPr lang="pt-BR" sz="4000" b="1" dirty="0">
                <a:solidFill>
                  <a:srgbClr val="0C326F"/>
                </a:solidFill>
                <a:effectLst/>
                <a:latin typeface="rawline"/>
              </a:rPr>
              <a:t>:</a:t>
            </a:r>
            <a:endParaRPr lang="pt-BR" sz="3600" dirty="0">
              <a:solidFill>
                <a:srgbClr val="002060"/>
              </a:solidFill>
            </a:endParaRPr>
          </a:p>
        </p:txBody>
      </p:sp>
      <p:sp>
        <p:nvSpPr>
          <p:cNvPr id="5" name="CaixaDeTexto 4">
            <a:extLst>
              <a:ext uri="{FF2B5EF4-FFF2-40B4-BE49-F238E27FC236}">
                <a16:creationId xmlns:a16="http://schemas.microsoft.com/office/drawing/2014/main" id="{A920147D-0EA7-65A4-B054-CC6FF4D6D3D0}"/>
              </a:ext>
            </a:extLst>
          </p:cNvPr>
          <p:cNvSpPr txBox="1"/>
          <p:nvPr/>
        </p:nvSpPr>
        <p:spPr>
          <a:xfrm>
            <a:off x="358022" y="1251850"/>
            <a:ext cx="8568263" cy="2785378"/>
          </a:xfrm>
          <a:prstGeom prst="rect">
            <a:avLst/>
          </a:prstGeom>
          <a:noFill/>
        </p:spPr>
        <p:txBody>
          <a:bodyPr wrap="square">
            <a:spAutoFit/>
          </a:bodyPr>
          <a:lstStyle/>
          <a:p>
            <a:pPr algn="just" fontAlgn="base"/>
            <a:r>
              <a:rPr lang="pt-BR" sz="2500" u="sng" dirty="0">
                <a:solidFill>
                  <a:srgbClr val="002060"/>
                </a:solidFill>
                <a:latin typeface="rawline"/>
              </a:rPr>
              <a:t>Limite Constitucional Mínimo</a:t>
            </a:r>
          </a:p>
          <a:p>
            <a:pPr algn="just" fontAlgn="base"/>
            <a:endParaRPr lang="pt-BR" sz="2500" dirty="0">
              <a:solidFill>
                <a:srgbClr val="002060"/>
              </a:solidFill>
              <a:latin typeface="rawline"/>
            </a:endParaRPr>
          </a:p>
          <a:p>
            <a:pPr algn="just" fontAlgn="base"/>
            <a:r>
              <a:rPr lang="pt-BR" sz="2500" dirty="0">
                <a:solidFill>
                  <a:srgbClr val="002060"/>
                </a:solidFill>
                <a:latin typeface="rawline"/>
              </a:rPr>
              <a:t>Os municípios devem aplicar </a:t>
            </a:r>
            <a:r>
              <a:rPr lang="pt-BR" sz="2500" b="1" dirty="0">
                <a:solidFill>
                  <a:srgbClr val="002060"/>
                </a:solidFill>
                <a:latin typeface="rawline"/>
              </a:rPr>
              <a:t>15%</a:t>
            </a:r>
            <a:r>
              <a:rPr lang="pt-BR" sz="2500" dirty="0">
                <a:solidFill>
                  <a:srgbClr val="002060"/>
                </a:solidFill>
                <a:latin typeface="rawline"/>
              </a:rPr>
              <a:t>, no mínimo, da receita resultante de impostos, compreendida a proveniente de transferências, em </a:t>
            </a:r>
            <a:r>
              <a:rPr lang="pt-BR" sz="2500" b="1" dirty="0">
                <a:solidFill>
                  <a:srgbClr val="002060"/>
                </a:solidFill>
                <a:latin typeface="rawline"/>
              </a:rPr>
              <a:t>ações e serviços públicos de saúde</a:t>
            </a:r>
            <a:r>
              <a:rPr lang="pt-BR" sz="2500" dirty="0">
                <a:solidFill>
                  <a:srgbClr val="002060"/>
                </a:solidFill>
                <a:latin typeface="rawline"/>
              </a:rPr>
              <a:t>. </a:t>
            </a:r>
          </a:p>
          <a:p>
            <a:pPr algn="just" fontAlgn="base"/>
            <a:endParaRPr lang="pt-BR" sz="2500" dirty="0">
              <a:solidFill>
                <a:srgbClr val="002060"/>
              </a:solidFill>
              <a:latin typeface="rawline"/>
            </a:endParaRPr>
          </a:p>
          <a:p>
            <a:pPr algn="just" fontAlgn="base"/>
            <a:r>
              <a:rPr lang="pt-BR" sz="2500" dirty="0">
                <a:solidFill>
                  <a:srgbClr val="002060"/>
                </a:solidFill>
                <a:latin typeface="rawline"/>
              </a:rPr>
              <a:t>(CF, art. 198, § 3º, I e LC 141/2012, art. 7º, caput)</a:t>
            </a:r>
            <a:endParaRPr lang="pt-BR" sz="2500" dirty="0">
              <a:solidFill>
                <a:srgbClr val="002060"/>
              </a:solidFill>
              <a:cs typeface="Calibri"/>
            </a:endParaRPr>
          </a:p>
        </p:txBody>
      </p:sp>
      <p:pic>
        <p:nvPicPr>
          <p:cNvPr id="6" name="Imagem 5">
            <a:extLst>
              <a:ext uri="{FF2B5EF4-FFF2-40B4-BE49-F238E27FC236}">
                <a16:creationId xmlns:a16="http://schemas.microsoft.com/office/drawing/2014/main" id="{D35FD47B-3EE8-3E81-8426-3F653B0F54AC}"/>
              </a:ext>
            </a:extLst>
          </p:cNvPr>
          <p:cNvPicPr>
            <a:picLocks noChangeAspect="1"/>
          </p:cNvPicPr>
          <p:nvPr/>
        </p:nvPicPr>
        <p:blipFill>
          <a:blip r:embed="rId2"/>
          <a:stretch>
            <a:fillRect/>
          </a:stretch>
        </p:blipFill>
        <p:spPr>
          <a:xfrm>
            <a:off x="188634" y="4072622"/>
            <a:ext cx="4677281" cy="2785378"/>
          </a:xfrm>
          <a:prstGeom prst="rect">
            <a:avLst/>
          </a:prstGeom>
          <a:ln>
            <a:solidFill>
              <a:schemeClr val="accent1"/>
            </a:solidFill>
          </a:ln>
        </p:spPr>
      </p:pic>
      <p:pic>
        <p:nvPicPr>
          <p:cNvPr id="3" name="Imagem 2">
            <a:extLst>
              <a:ext uri="{FF2B5EF4-FFF2-40B4-BE49-F238E27FC236}">
                <a16:creationId xmlns:a16="http://schemas.microsoft.com/office/drawing/2014/main" id="{A0418A65-9B59-B9AB-FCC9-A5156A5A649E}"/>
              </a:ext>
            </a:extLst>
          </p:cNvPr>
          <p:cNvPicPr>
            <a:picLocks noChangeAspect="1"/>
          </p:cNvPicPr>
          <p:nvPr/>
        </p:nvPicPr>
        <p:blipFill>
          <a:blip r:embed="rId3"/>
          <a:stretch>
            <a:fillRect/>
          </a:stretch>
        </p:blipFill>
        <p:spPr>
          <a:xfrm>
            <a:off x="6147706" y="5026702"/>
            <a:ext cx="1243693" cy="1158896"/>
          </a:xfrm>
          <a:prstGeom prst="rect">
            <a:avLst/>
          </a:prstGeom>
        </p:spPr>
      </p:pic>
      <p:sp>
        <p:nvSpPr>
          <p:cNvPr id="7" name="Retângulo 6">
            <a:extLst>
              <a:ext uri="{FF2B5EF4-FFF2-40B4-BE49-F238E27FC236}">
                <a16:creationId xmlns:a16="http://schemas.microsoft.com/office/drawing/2014/main" id="{A4C9C68B-3AA1-D16A-BF96-5720051E6938}"/>
              </a:ext>
            </a:extLst>
          </p:cNvPr>
          <p:cNvSpPr/>
          <p:nvPr/>
        </p:nvSpPr>
        <p:spPr>
          <a:xfrm>
            <a:off x="5259136" y="4282711"/>
            <a:ext cx="3548742" cy="1323439"/>
          </a:xfrm>
          <a:prstGeom prst="rect">
            <a:avLst/>
          </a:prstGeom>
          <a:noFill/>
        </p:spPr>
        <p:txBody>
          <a:bodyPr wrap="square" lIns="91440" tIns="45720" rIns="91440" bIns="45720">
            <a:spAutoFit/>
          </a:bodyPr>
          <a:lstStyle/>
          <a:p>
            <a:pPr algn="ctr"/>
            <a:r>
              <a:rPr lang="pt-BR" sz="4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78 municípios</a:t>
            </a:r>
          </a:p>
          <a:p>
            <a:pPr algn="r"/>
            <a:endParaRPr lang="pt-BR" sz="4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731059545"/>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9612</TotalTime>
  <Words>6346</Words>
  <Application>Microsoft Office PowerPoint</Application>
  <PresentationFormat>Apresentação na tela (4:3)</PresentationFormat>
  <Paragraphs>288</Paragraphs>
  <Slides>33</Slides>
  <Notes>8</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33</vt:i4>
      </vt:variant>
    </vt:vector>
  </HeadingPairs>
  <TitlesOfParts>
    <vt:vector size="39" baseType="lpstr">
      <vt:lpstr>Aptos</vt:lpstr>
      <vt:lpstr>Arial</vt:lpstr>
      <vt:lpstr>Calibri</vt:lpstr>
      <vt:lpstr>Google Sans</vt:lpstr>
      <vt:lpstr>rawline</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Microsoft Office User</dc:creator>
  <cp:lastModifiedBy>Domingos Augusto Taufner</cp:lastModifiedBy>
  <cp:revision>309</cp:revision>
  <cp:lastPrinted>2023-03-06T14:36:35Z</cp:lastPrinted>
  <dcterms:created xsi:type="dcterms:W3CDTF">2022-08-23T21:56:20Z</dcterms:created>
  <dcterms:modified xsi:type="dcterms:W3CDTF">2024-11-04T18:06:28Z</dcterms:modified>
</cp:coreProperties>
</file>