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7"/>
  </p:notesMasterIdLst>
  <p:sldIdLst>
    <p:sldId id="256" r:id="rId3"/>
    <p:sldId id="257" r:id="rId4"/>
    <p:sldId id="258" r:id="rId5"/>
    <p:sldId id="269" r:id="rId6"/>
    <p:sldId id="270" r:id="rId7"/>
    <p:sldId id="268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6" r:id="rId23"/>
    <p:sldId id="285" r:id="rId24"/>
    <p:sldId id="287" r:id="rId25"/>
    <p:sldId id="267" r:id="rId26"/>
  </p:sldIdLst>
  <p:sldSz cx="9144000" cy="5143500" type="screen16x9"/>
  <p:notesSz cx="6858000" cy="9144000"/>
  <p:embeddedFontLst>
    <p:embeddedFont>
      <p:font typeface="Abhaya Libre Medium" panose="020B0604020202020204" charset="0"/>
      <p:regular r:id="rId28"/>
    </p:embeddedFont>
    <p:embeddedFont>
      <p:font typeface="Poppins" panose="00000500000000000000" pitchFamily="2" charset="0"/>
      <p:regular r:id="rId29"/>
      <p:bold r:id="rId30"/>
      <p:italic r:id="rId31"/>
      <p:boldItalic r:id="rId32"/>
    </p:embeddedFont>
    <p:embeddedFont>
      <p:font typeface="Poppins Black" panose="00000A00000000000000" pitchFamily="2" charset="0"/>
      <p:bold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13">
          <p15:clr>
            <a:srgbClr val="747775"/>
          </p15:clr>
        </p15:guide>
        <p15:guide id="2" pos="113">
          <p15:clr>
            <a:srgbClr val="747775"/>
          </p15:clr>
        </p15:guide>
        <p15:guide id="3" pos="5647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189F95-C5FB-43C7-B678-E794D828C7E9}" v="16" dt="2024-12-04T14:11:07.036"/>
  </p1510:revLst>
</p1510:revInfo>
</file>

<file path=ppt/tableStyles.xml><?xml version="1.0" encoding="utf-8"?>
<a:tblStyleLst xmlns:a="http://schemas.openxmlformats.org/drawingml/2006/main" def="{529D1AAF-E363-4AF3-B25E-21C1430EF8CC}">
  <a:tblStyle styleId="{529D1AAF-E363-4AF3-B25E-21C1430EF8C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2454" y="114"/>
      </p:cViewPr>
      <p:guideLst>
        <p:guide orient="horz" pos="113"/>
        <p:guide pos="113"/>
        <p:guide pos="56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cb60c24e0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cb60c24e0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f566843e93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1f566843e93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81037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f566843e93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1f566843e93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26008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f566843e93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1f566843e93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24203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f566843e93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1f566843e93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17136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f566843e93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1f566843e93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80832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f566843e93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1f566843e93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39328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f566843e93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1f566843e93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691071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f566843e93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1f566843e93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397556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f566843e93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1f566843e93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140483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f566843e93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1f566843e93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29499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f566843e93_2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1f566843e93_2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f566843e93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1f566843e93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856406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f566843e93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1f566843e93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916718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f566843e93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1f566843e93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604949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cb60c24e0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cb60c24e0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f566843e93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1f566843e93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f566843e93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1f566843e93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95078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f566843e93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1f566843e93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4538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f566843e93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1f566843e93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9968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f566843e93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1f566843e93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58384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f566843e93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1f566843e93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20390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f566843e93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1f566843e93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71453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799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722312" y="3305175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722312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599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599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457200" y="1151334"/>
            <a:ext cx="4040187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7" cy="2963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3"/>
          </p:nvPr>
        </p:nvSpPr>
        <p:spPr>
          <a:xfrm>
            <a:off x="4645025" y="1151334"/>
            <a:ext cx="4041774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774" cy="2963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399" cy="42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399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399" cy="603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874763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463778" y="1371600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600"/>
            <a:ext cx="4388644" cy="6019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5" descr="CAPA_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362" y="0"/>
            <a:ext cx="916436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/>
          <p:nvPr/>
        </p:nvSpPr>
        <p:spPr>
          <a:xfrm>
            <a:off x="3461047" y="0"/>
            <a:ext cx="5682953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400" dirty="0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rPr>
              <a:t>IMPORTÂNCIA DA COMPREENSÃO DAS COMPETÊNCIAS LEGISLATIVAS</a:t>
            </a: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1" name="Google Shape;141;p27" descr="INTERN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14888"/>
            <a:ext cx="9144001" cy="8491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Freeform 4"/>
          <p:cNvSpPr/>
          <p:nvPr/>
        </p:nvSpPr>
        <p:spPr>
          <a:xfrm>
            <a:off x="0" y="0"/>
            <a:ext cx="3461047" cy="4314888"/>
          </a:xfrm>
          <a:custGeom>
            <a:avLst/>
            <a:gdLst/>
            <a:ahLst/>
            <a:cxnLst/>
            <a:rect l="l" t="t" r="r" b="b"/>
            <a:pathLst>
              <a:path w="8069765" h="10843422">
                <a:moveTo>
                  <a:pt x="0" y="0"/>
                </a:moveTo>
                <a:lnTo>
                  <a:pt x="8069765" y="0"/>
                </a:lnTo>
                <a:lnTo>
                  <a:pt x="8069765" y="10843422"/>
                </a:lnTo>
                <a:lnTo>
                  <a:pt x="0" y="10843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228" r="-3751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3836045" y="1308202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accent1"/>
                </a:solidFill>
                <a:latin typeface="Poppins Black" panose="020B0604020202020204" charset="0"/>
                <a:ea typeface="Calibri"/>
                <a:cs typeface="Poppins Black" panose="020B0604020202020204" charset="0"/>
                <a:sym typeface="Calibri"/>
              </a:rPr>
              <a:t>Atuação Eficaz: </a:t>
            </a:r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Elaboração de leis dentro dos limites constitucionais, evitando inconstitucionalidades.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t-BR" dirty="0">
              <a:solidFill>
                <a:schemeClr val="dk1"/>
              </a:solidFill>
              <a:latin typeface="Poppins Black" panose="020B0604020202020204" charset="0"/>
              <a:ea typeface="Calibri"/>
              <a:cs typeface="Poppins Black" panose="020B0604020202020204" charset="0"/>
              <a:sym typeface="Calibri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accent1"/>
                </a:solidFill>
                <a:latin typeface="Poppins Black" panose="020B0604020202020204" charset="0"/>
                <a:ea typeface="Calibri"/>
                <a:cs typeface="Poppins Black" panose="020B0604020202020204" charset="0"/>
                <a:sym typeface="Calibri"/>
              </a:rPr>
              <a:t>Segurança Jurídica: </a:t>
            </a:r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Garantia de que as leis municipais sejam válidas e aplicáveis.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t-BR" dirty="0">
              <a:solidFill>
                <a:schemeClr val="accent1"/>
              </a:solidFill>
              <a:latin typeface="Poppins Black" panose="020B0604020202020204" charset="0"/>
              <a:ea typeface="Calibri"/>
              <a:cs typeface="Poppins Black" panose="020B0604020202020204" charset="0"/>
              <a:sym typeface="Calibri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accent1"/>
                </a:solidFill>
                <a:latin typeface="Poppins Black" panose="020B0604020202020204" charset="0"/>
                <a:ea typeface="Calibri"/>
                <a:cs typeface="Poppins Black" panose="020B0604020202020204" charset="0"/>
                <a:sym typeface="Calibri"/>
              </a:rPr>
              <a:t>Melhoria das Políticas Públicas: </a:t>
            </a:r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Adequação das normas às necessidades locais, promovendo o bem-estar da comunidade</a:t>
            </a:r>
          </a:p>
        </p:txBody>
      </p:sp>
    </p:spTree>
    <p:extLst>
      <p:ext uri="{BB962C8B-B14F-4D97-AF65-F5344CB8AC3E}">
        <p14:creationId xmlns:p14="http://schemas.microsoft.com/office/powerpoint/2010/main" val="3941449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/>
          <p:nvPr/>
        </p:nvSpPr>
        <p:spPr>
          <a:xfrm>
            <a:off x="432000" y="177444"/>
            <a:ext cx="82800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400" dirty="0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rPr>
              <a:t>REPARTIÇÃO DE COMPETÊNCIAS ENTRE UNIÃO, ESTADOS E MUNICÍPIOS</a:t>
            </a:r>
          </a:p>
        </p:txBody>
      </p:sp>
      <p:pic>
        <p:nvPicPr>
          <p:cNvPr id="141" name="Google Shape;141;p27" descr="INTERN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14888"/>
            <a:ext cx="9144001" cy="8491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1034541" y="1513340"/>
            <a:ext cx="6974804" cy="223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800" b="1" dirty="0">
                <a:solidFill>
                  <a:schemeClr val="accent1"/>
                </a:solidFill>
                <a:latin typeface="Poppins Black"/>
                <a:ea typeface="Poppins Black"/>
                <a:cs typeface="Poppins Black"/>
                <a:sym typeface="Poppins Black"/>
              </a:rPr>
              <a:t>Base Constitucional</a:t>
            </a:r>
          </a:p>
          <a:p>
            <a:pPr lvl="0"/>
            <a:endParaRPr lang="pt-BR" sz="1600" dirty="0">
              <a:solidFill>
                <a:schemeClr val="accen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lvl="0" algn="just">
              <a:lnSpc>
                <a:spcPct val="150000"/>
              </a:lnSpc>
            </a:pPr>
            <a:r>
              <a:rPr lang="pt-BR" dirty="0">
                <a:solidFill>
                  <a:schemeClr val="tx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A Constituição Federal de 1988 estabelece a distribuição de competências legislativas nos Artigos 21 a 24 e Artigo 30.</a:t>
            </a:r>
          </a:p>
          <a:p>
            <a:pPr lvl="0" algn="just">
              <a:lnSpc>
                <a:spcPct val="150000"/>
              </a:lnSpc>
            </a:pPr>
            <a:endParaRPr lang="pt-BR" dirty="0">
              <a:solidFill>
                <a:schemeClr val="tx1"/>
              </a:solidFill>
              <a:latin typeface="Poppins" panose="00000500000000000000" pitchFamily="2" charset="0"/>
              <a:ea typeface="Calibri"/>
              <a:cs typeface="Poppins" panose="00000500000000000000" pitchFamily="2" charset="0"/>
              <a:sym typeface="Calibri"/>
            </a:endParaRPr>
          </a:p>
          <a:p>
            <a:pPr lvl="0" algn="just">
              <a:lnSpc>
                <a:spcPct val="150000"/>
              </a:lnSpc>
            </a:pPr>
            <a:r>
              <a:rPr lang="pt-BR" dirty="0">
                <a:solidFill>
                  <a:schemeClr val="tx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Essa repartição visa organizar as atribuições de cada ente federativo, </a:t>
            </a:r>
            <a:r>
              <a:rPr lang="pt-BR" b="1" dirty="0">
                <a:solidFill>
                  <a:schemeClr val="tx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evitando conflitos e sobreposições.</a:t>
            </a:r>
          </a:p>
        </p:txBody>
      </p:sp>
    </p:spTree>
    <p:extLst>
      <p:ext uri="{BB962C8B-B14F-4D97-AF65-F5344CB8AC3E}">
        <p14:creationId xmlns:p14="http://schemas.microsoft.com/office/powerpoint/2010/main" val="1314296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/>
          <p:nvPr/>
        </p:nvSpPr>
        <p:spPr>
          <a:xfrm>
            <a:off x="432000" y="177444"/>
            <a:ext cx="828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400" dirty="0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rPr>
              <a:t>COMPETÊNCIA PRIVATIVA DA UNIÃO</a:t>
            </a:r>
          </a:p>
        </p:txBody>
      </p:sp>
      <p:pic>
        <p:nvPicPr>
          <p:cNvPr id="141" name="Google Shape;141;p27" descr="INTERN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14888"/>
            <a:ext cx="9144001" cy="8491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1401634" y="1042344"/>
            <a:ext cx="6681128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pt-BR" dirty="0">
                <a:solidFill>
                  <a:schemeClr val="dk1"/>
                </a:solidFill>
                <a:latin typeface="Poppins Black" panose="020B0604020202020204" charset="0"/>
                <a:ea typeface="Calibri"/>
                <a:cs typeface="Poppins Black" panose="020B0604020202020204" charset="0"/>
                <a:sym typeface="Calibri"/>
              </a:rPr>
              <a:t>Art. 22. Compete privativamente à União legislar sobre: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endParaRPr lang="pt-BR" dirty="0">
              <a:solidFill>
                <a:schemeClr val="dk1"/>
              </a:solidFill>
              <a:latin typeface="Poppins Black" panose="020B0604020202020204" charset="0"/>
              <a:ea typeface="Calibri"/>
              <a:cs typeface="Poppins Black" panose="020B0604020202020204" charset="0"/>
              <a:sym typeface="Calibri"/>
            </a:endParaRP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I - direito civil, comercial, penal, processual, eleitoral, agrário, marítimo, aeronáutico, espacial e do trabalho;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II - desapropriação;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III - requisições civis e militares, em caso de iminente perigo e em tempo de guerra;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IV - águas, energia, informática, telecomunicações e radiodifusão;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V - serviço postal;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VI - sistema monetário e de medidas, títulos e garantias dos metais;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(...)</a:t>
            </a:r>
          </a:p>
        </p:txBody>
      </p:sp>
    </p:spTree>
    <p:extLst>
      <p:ext uri="{BB962C8B-B14F-4D97-AF65-F5344CB8AC3E}">
        <p14:creationId xmlns:p14="http://schemas.microsoft.com/office/powerpoint/2010/main" val="3555752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/>
          <p:nvPr/>
        </p:nvSpPr>
        <p:spPr>
          <a:xfrm>
            <a:off x="432000" y="177444"/>
            <a:ext cx="828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400" dirty="0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rPr>
              <a:t>COMPETÊNCIA CONCORRENTE</a:t>
            </a:r>
          </a:p>
        </p:txBody>
      </p:sp>
      <p:pic>
        <p:nvPicPr>
          <p:cNvPr id="141" name="Google Shape;141;p27" descr="INTERN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14888"/>
            <a:ext cx="9144001" cy="8491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1374937" y="908855"/>
            <a:ext cx="6601033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pt-BR" dirty="0">
                <a:solidFill>
                  <a:schemeClr val="dk1"/>
                </a:solidFill>
                <a:latin typeface="Poppins Black" panose="020B0604020202020204" charset="0"/>
                <a:ea typeface="Calibri"/>
                <a:cs typeface="Poppins Black" panose="020B0604020202020204" charset="0"/>
                <a:sym typeface="Calibri"/>
              </a:rPr>
              <a:t>Art. 24. Compete à União, aos Estados e ao Distrito Federal legislar concorrentemente sobre: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pt-BR" dirty="0">
              <a:solidFill>
                <a:schemeClr val="dk1"/>
              </a:solidFill>
              <a:latin typeface="Poppins Black" panose="020B0604020202020204" charset="0"/>
              <a:ea typeface="Calibri"/>
              <a:cs typeface="Poppins Black" panose="020B0604020202020204" charset="0"/>
              <a:sym typeface="Calibri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I - direito tributário, financeiro, penitenciário, econômico e urbanístico;        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II - orçamento;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III - juntas comerciais;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IV - custas dos serviços forenses;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V - produção e consumo;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(...)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IX - educação, cultura, ensino, desporto, ciência, tecnologia, pesquisa, desenvolvimento e inovação;</a:t>
            </a:r>
          </a:p>
        </p:txBody>
      </p:sp>
    </p:spTree>
    <p:extLst>
      <p:ext uri="{BB962C8B-B14F-4D97-AF65-F5344CB8AC3E}">
        <p14:creationId xmlns:p14="http://schemas.microsoft.com/office/powerpoint/2010/main" val="1202441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/>
          <p:nvPr/>
        </p:nvSpPr>
        <p:spPr>
          <a:xfrm>
            <a:off x="432000" y="177444"/>
            <a:ext cx="828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400" dirty="0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rPr>
              <a:t>COMPETÊNCIA MUNICIPAL</a:t>
            </a:r>
          </a:p>
        </p:txBody>
      </p:sp>
      <p:pic>
        <p:nvPicPr>
          <p:cNvPr id="141" name="Google Shape;141;p27" descr="INTERN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14888"/>
            <a:ext cx="9144001" cy="8491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1033781" y="1058461"/>
            <a:ext cx="746203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pt-BR" sz="1800" b="1" dirty="0">
                <a:solidFill>
                  <a:schemeClr val="accent1"/>
                </a:solidFill>
                <a:latin typeface="Poppins Black" panose="020B0604020202020204" charset="0"/>
                <a:ea typeface="Poppins"/>
                <a:cs typeface="Poppins Black" panose="020B0604020202020204" charset="0"/>
                <a:sym typeface="Poppins"/>
              </a:rPr>
              <a:t>Competência sobre Assuntos Locais e  Suplementar</a:t>
            </a:r>
            <a:r>
              <a:rPr lang="pt-BR" b="1" dirty="0">
                <a:solidFill>
                  <a:schemeClr val="accent1"/>
                </a:solidFill>
                <a:latin typeface="Poppins Black" panose="020B0604020202020204" charset="0"/>
                <a:ea typeface="Poppins"/>
                <a:cs typeface="Poppins Black" panose="020B0604020202020204" charset="0"/>
                <a:sym typeface="Poppins"/>
              </a:rPr>
              <a:t>:</a:t>
            </a:r>
          </a:p>
          <a:p>
            <a:pPr lvl="0" algn="just"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Competência dos Municípios para legislar sobre assuntos de interesse local e suplementar a legislação federal e estadual no que couber (art. 30 CF)</a:t>
            </a:r>
          </a:p>
          <a:p>
            <a:pPr lvl="0" algn="just"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</a:pPr>
            <a:endParaRPr lang="pt-BR" sz="1200" dirty="0">
              <a:solidFill>
                <a:schemeClr val="dk1"/>
              </a:solidFill>
              <a:latin typeface="Poppins Black" panose="020B0604020202020204" charset="0"/>
              <a:ea typeface="Poppins"/>
              <a:cs typeface="Poppins Black" panose="020B0604020202020204" charset="0"/>
              <a:sym typeface="Poppins"/>
            </a:endParaRPr>
          </a:p>
          <a:p>
            <a:pPr lvl="0" algn="just"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pt-BR" sz="1800" b="1" i="1" dirty="0">
                <a:solidFill>
                  <a:schemeClr val="tx1"/>
                </a:solidFill>
                <a:latin typeface="Poppins Black" panose="020B0604020202020204" charset="0"/>
                <a:ea typeface="Poppins"/>
                <a:cs typeface="Poppins Black" panose="020B0604020202020204" charset="0"/>
                <a:sym typeface="Poppins"/>
              </a:rPr>
              <a:t>Características</a:t>
            </a:r>
          </a:p>
          <a:p>
            <a:pPr marL="171450" lvl="0" indent="-171450" algn="just"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Possibilidade de Estados e Municípios suplementarem a legislação federal e estadual, respectivamente.</a:t>
            </a:r>
          </a:p>
          <a:p>
            <a:pPr marL="171450" lvl="0" indent="-171450" algn="just"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Complementação Normativa: Adequar as normas gerais às realidades locais.</a:t>
            </a:r>
          </a:p>
          <a:p>
            <a:pPr marL="171450" lvl="0" indent="-171450" algn="just"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Respeito às Normas Gerais: A suplementação não pode contrariar as diretrizes estabelecidas pelas normas gerais.</a:t>
            </a:r>
          </a:p>
        </p:txBody>
      </p:sp>
    </p:spTree>
    <p:extLst>
      <p:ext uri="{BB962C8B-B14F-4D97-AF65-F5344CB8AC3E}">
        <p14:creationId xmlns:p14="http://schemas.microsoft.com/office/powerpoint/2010/main" val="109231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/>
          <p:nvPr/>
        </p:nvSpPr>
        <p:spPr>
          <a:xfrm>
            <a:off x="432000" y="387744"/>
            <a:ext cx="828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400" dirty="0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rPr>
              <a:t>EXEMPLOS DE MATÉRIAS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27" descr="INTERN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14888"/>
            <a:ext cx="9144001" cy="8491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1221425" y="1389525"/>
            <a:ext cx="7028199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300"/>
              </a:spcBef>
              <a:spcAft>
                <a:spcPts val="300"/>
              </a:spcAft>
            </a:pPr>
            <a:r>
              <a:rPr lang="pt-BR" sz="1600" b="1" dirty="0">
                <a:solidFill>
                  <a:schemeClr val="accent1"/>
                </a:solidFill>
                <a:latin typeface="Poppins Black" panose="020B0604020202020204" charset="0"/>
                <a:ea typeface="Calibri"/>
                <a:cs typeface="Poppins Black" panose="020B0604020202020204" charset="0"/>
                <a:sym typeface="Calibri"/>
              </a:rPr>
              <a:t>Competência Municipal</a:t>
            </a:r>
          </a:p>
          <a:p>
            <a:pPr lvl="0" algn="just">
              <a:spcBef>
                <a:spcPts val="300"/>
              </a:spcBef>
              <a:spcAft>
                <a:spcPts val="300"/>
              </a:spcAft>
            </a:pPr>
            <a:endParaRPr lang="pt-BR" sz="1600" dirty="0">
              <a:solidFill>
                <a:schemeClr val="accent1"/>
              </a:solidFill>
              <a:latin typeface="Poppins Black" panose="020B0604020202020204" charset="0"/>
              <a:ea typeface="Calibri"/>
              <a:cs typeface="Poppins Black" panose="020B0604020202020204" charset="0"/>
              <a:sym typeface="Calibri"/>
            </a:endParaRPr>
          </a:p>
          <a:p>
            <a:pPr marL="171450" lvl="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tx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Ordenamento Urbano</a:t>
            </a:r>
            <a:r>
              <a:rPr lang="pt-BR" sz="1600" dirty="0">
                <a:solidFill>
                  <a:schemeClr val="tx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: Plano diretor, zoneamento, uso e ocupação do solo.</a:t>
            </a:r>
          </a:p>
          <a:p>
            <a:pPr marL="171450" lvl="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tx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Serviços Públicos Municipais</a:t>
            </a:r>
            <a:r>
              <a:rPr lang="pt-BR" sz="1600" dirty="0">
                <a:solidFill>
                  <a:schemeClr val="tx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: Transporte coletivo, iluminação pública, saneamento básico.</a:t>
            </a:r>
          </a:p>
          <a:p>
            <a:pPr marL="171450" lvl="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tx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Posturas Municipais</a:t>
            </a:r>
            <a:r>
              <a:rPr lang="pt-BR" sz="1600" dirty="0">
                <a:solidFill>
                  <a:schemeClr val="tx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: Horário de funcionamento do comércio, feiras livres, eventos locais.</a:t>
            </a:r>
          </a:p>
          <a:p>
            <a:pPr marL="171450" lvl="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tx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Proteção do Patrimônio Municipal</a:t>
            </a:r>
            <a:r>
              <a:rPr lang="pt-BR" sz="1600" dirty="0">
                <a:solidFill>
                  <a:schemeClr val="tx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: Cultural, histórico e ambiental.</a:t>
            </a:r>
          </a:p>
        </p:txBody>
      </p:sp>
    </p:spTree>
    <p:extLst>
      <p:ext uri="{BB962C8B-B14F-4D97-AF65-F5344CB8AC3E}">
        <p14:creationId xmlns:p14="http://schemas.microsoft.com/office/powerpoint/2010/main" val="716767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/>
          <p:nvPr/>
        </p:nvSpPr>
        <p:spPr>
          <a:xfrm>
            <a:off x="432000" y="195384"/>
            <a:ext cx="82800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400" dirty="0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rPr>
              <a:t>PRINCÍPIOS CONSTITUCIONAIS QUE REGEM A REPARTIÇÃO DE COMPETÊNCIAS</a:t>
            </a:r>
          </a:p>
        </p:txBody>
      </p:sp>
      <p:pic>
        <p:nvPicPr>
          <p:cNvPr id="141" name="Google Shape;141;p27" descr="INTERN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14888"/>
            <a:ext cx="9144001" cy="8491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1221425" y="1354874"/>
            <a:ext cx="6320706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pt-BR" b="1" dirty="0">
                <a:solidFill>
                  <a:schemeClr val="accent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Predominância do Interesse</a:t>
            </a:r>
            <a:endParaRPr lang="pt-BR" b="1" dirty="0">
              <a:solidFill>
                <a:schemeClr val="dk1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  <a:p>
            <a:pPr lvl="0" algn="just">
              <a:spcBef>
                <a:spcPts val="300"/>
              </a:spcBef>
              <a:spcAft>
                <a:spcPts val="300"/>
              </a:spcAft>
            </a:pPr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A competência legislativa é atribuída ao ente federativo cujo interesse é predominante na matéria.</a:t>
            </a:r>
          </a:p>
          <a:p>
            <a:pPr lvl="0" algn="just">
              <a:spcBef>
                <a:spcPts val="300"/>
              </a:spcBef>
              <a:spcAft>
                <a:spcPts val="300"/>
              </a:spcAft>
            </a:pPr>
            <a:endParaRPr lang="pt-BR" sz="500" dirty="0">
              <a:solidFill>
                <a:schemeClr val="dk1"/>
              </a:solidFill>
              <a:latin typeface="Poppins" panose="00000500000000000000" pitchFamily="2" charset="0"/>
              <a:ea typeface="Calibri"/>
              <a:cs typeface="Poppins" panose="00000500000000000000" pitchFamily="2" charset="0"/>
              <a:sym typeface="Calibri"/>
            </a:endParaRPr>
          </a:p>
          <a:p>
            <a:pPr lvl="0" algn="just">
              <a:spcBef>
                <a:spcPts val="300"/>
              </a:spcBef>
              <a:spcAft>
                <a:spcPts val="300"/>
              </a:spcAft>
            </a:pPr>
            <a:r>
              <a:rPr lang="pt-BR" b="1" dirty="0">
                <a:solidFill>
                  <a:schemeClr val="accent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Subsidiariedade</a:t>
            </a:r>
          </a:p>
          <a:p>
            <a:pPr lvl="0" algn="just">
              <a:spcBef>
                <a:spcPts val="300"/>
              </a:spcBef>
              <a:spcAft>
                <a:spcPts val="300"/>
              </a:spcAft>
            </a:pPr>
            <a:r>
              <a:rPr lang="pt-BR" dirty="0">
                <a:solidFill>
                  <a:schemeClr val="tx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As decisões devem ser tomadas pela menor instância possível, próxima ao cidadão, desde que tenha capacidade para tal.</a:t>
            </a:r>
          </a:p>
          <a:p>
            <a:pPr lvl="0" algn="just">
              <a:spcBef>
                <a:spcPts val="300"/>
              </a:spcBef>
              <a:spcAft>
                <a:spcPts val="300"/>
              </a:spcAft>
            </a:pPr>
            <a:endParaRPr lang="pt-BR" sz="500" dirty="0">
              <a:solidFill>
                <a:schemeClr val="tx1"/>
              </a:solidFill>
              <a:latin typeface="Poppins" panose="00000500000000000000" pitchFamily="2" charset="0"/>
              <a:ea typeface="Calibri"/>
              <a:cs typeface="Poppins" panose="00000500000000000000" pitchFamily="2" charset="0"/>
              <a:sym typeface="Calibri"/>
            </a:endParaRPr>
          </a:p>
          <a:p>
            <a:pPr lvl="0" algn="just">
              <a:spcBef>
                <a:spcPts val="300"/>
              </a:spcBef>
              <a:spcAft>
                <a:spcPts val="300"/>
              </a:spcAft>
            </a:pPr>
            <a:r>
              <a:rPr lang="pt-BR" b="1" dirty="0">
                <a:solidFill>
                  <a:schemeClr val="accent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Autonomia dos Entes Federativos</a:t>
            </a:r>
          </a:p>
          <a:p>
            <a:pPr lvl="0" algn="just">
              <a:spcBef>
                <a:spcPts val="300"/>
              </a:spcBef>
              <a:spcAft>
                <a:spcPts val="300"/>
              </a:spcAft>
            </a:pPr>
            <a:r>
              <a:rPr lang="pt-BR" dirty="0">
                <a:solidFill>
                  <a:schemeClr val="tx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Cada ente federativo possui autonomia política, administrativa e financeira.</a:t>
            </a:r>
            <a:endParaRPr lang="pt-BR" dirty="0">
              <a:solidFill>
                <a:schemeClr val="dk1"/>
              </a:solidFill>
              <a:latin typeface="Poppins" panose="00000500000000000000" pitchFamily="2" charset="0"/>
              <a:ea typeface="Calibri"/>
              <a:cs typeface="Poppins" panose="00000500000000000000" pitchFamily="2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3998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/>
          <p:nvPr/>
        </p:nvSpPr>
        <p:spPr>
          <a:xfrm>
            <a:off x="593108" y="170009"/>
            <a:ext cx="828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400" dirty="0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rPr>
              <a:t>DECISÕES DO STF</a:t>
            </a:r>
            <a:endParaRPr sz="2400" dirty="0">
              <a:solidFill>
                <a:schemeClr val="accen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pic>
        <p:nvPicPr>
          <p:cNvPr id="141" name="Google Shape;141;p27" descr="INTERN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14888"/>
            <a:ext cx="9144001" cy="8491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495605" y="945587"/>
            <a:ext cx="26413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solidFill>
                  <a:schemeClr val="accent1"/>
                </a:solidFill>
                <a:latin typeface="Poppins Black" panose="020B0604020202020204" charset="0"/>
                <a:cs typeface="Poppins Black" panose="020B0604020202020204" charset="0"/>
              </a:rPr>
              <a:t>RE 586224</a:t>
            </a:r>
          </a:p>
          <a:p>
            <a:endParaRPr lang="pt-BR" dirty="0">
              <a:latin typeface="Poppins Black" panose="020B0604020202020204" charset="0"/>
              <a:cs typeface="Poppins Black" panose="020B0604020202020204" charset="0"/>
            </a:endParaRPr>
          </a:p>
          <a:p>
            <a:pPr algn="just"/>
            <a:r>
              <a:rPr lang="pt-BR" dirty="0">
                <a:latin typeface="Poppins" panose="00000500000000000000" pitchFamily="2" charset="0"/>
                <a:cs typeface="Poppins" panose="00000500000000000000" pitchFamily="2" charset="0"/>
              </a:rPr>
              <a:t>O </a:t>
            </a:r>
            <a:r>
              <a:rPr lang="pt-BR" b="1" dirty="0">
                <a:latin typeface="Poppins" panose="00000500000000000000" pitchFamily="2" charset="0"/>
                <a:cs typeface="Poppins" panose="00000500000000000000" pitchFamily="2" charset="0"/>
              </a:rPr>
              <a:t>município é competente para legislar sobre o meio ambiente</a:t>
            </a:r>
            <a:r>
              <a:rPr lang="pt-BR" dirty="0">
                <a:latin typeface="Poppins" panose="00000500000000000000" pitchFamily="2" charset="0"/>
                <a:cs typeface="Poppins" panose="00000500000000000000" pitchFamily="2" charset="0"/>
              </a:rPr>
              <a:t> com a União e o Estado, </a:t>
            </a:r>
            <a:r>
              <a:rPr lang="pt-BR" b="1" dirty="0">
                <a:latin typeface="Poppins" panose="00000500000000000000" pitchFamily="2" charset="0"/>
                <a:cs typeface="Poppins" panose="00000500000000000000" pitchFamily="2" charset="0"/>
              </a:rPr>
              <a:t>no limite do seu interesse local e desde que tal regramento seja harmônico </a:t>
            </a:r>
            <a:r>
              <a:rPr lang="pt-BR" dirty="0">
                <a:latin typeface="Poppins" panose="00000500000000000000" pitchFamily="2" charset="0"/>
                <a:cs typeface="Poppins" panose="00000500000000000000" pitchFamily="2" charset="0"/>
              </a:rPr>
              <a:t>com a disciplina estabelecida pelos demais entes federados (art. 24, VI, c/c 30, I e II, da Constituição Federal).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537935" y="994055"/>
            <a:ext cx="248378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solidFill>
                  <a:schemeClr val="accent1"/>
                </a:solidFill>
                <a:latin typeface="Poppins Black" panose="020B0604020202020204" charset="0"/>
                <a:cs typeface="Poppins Black" panose="020B0604020202020204" charset="0"/>
              </a:rPr>
              <a:t>ADI 3.731</a:t>
            </a:r>
          </a:p>
          <a:p>
            <a:endParaRPr lang="pt-BR" dirty="0">
              <a:latin typeface="Poppins Black" panose="020B0604020202020204" charset="0"/>
              <a:cs typeface="Poppins Black" panose="020B0604020202020204" charset="0"/>
            </a:endParaRPr>
          </a:p>
          <a:p>
            <a:pPr algn="just"/>
            <a:r>
              <a:rPr lang="pt-BR" dirty="0">
                <a:latin typeface="Poppins" panose="00000500000000000000" pitchFamily="2" charset="0"/>
                <a:cs typeface="Poppins" panose="00000500000000000000" pitchFamily="2" charset="0"/>
              </a:rPr>
              <a:t>Os Municípios têm autonomia para regular o </a:t>
            </a:r>
            <a:r>
              <a:rPr lang="pt-BR" b="1" dirty="0">
                <a:latin typeface="Poppins" panose="00000500000000000000" pitchFamily="2" charset="0"/>
                <a:cs typeface="Poppins" panose="00000500000000000000" pitchFamily="2" charset="0"/>
              </a:rPr>
              <a:t>horário do comércio local,</a:t>
            </a:r>
            <a:r>
              <a:rPr lang="pt-BR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b="1" dirty="0">
                <a:latin typeface="Poppins" panose="00000500000000000000" pitchFamily="2" charset="0"/>
                <a:cs typeface="Poppins" panose="00000500000000000000" pitchFamily="2" charset="0"/>
              </a:rPr>
              <a:t>desde que não infrinjam leis estaduais ou federais </a:t>
            </a:r>
            <a:r>
              <a:rPr lang="pt-BR" dirty="0">
                <a:latin typeface="Poppins" panose="00000500000000000000" pitchFamily="2" charset="0"/>
                <a:cs typeface="Poppins" panose="00000500000000000000" pitchFamily="2" charset="0"/>
              </a:rPr>
              <a:t>válidas, pois a Constituição lhes confere competência para legislar sobre assuntos de interesse local.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422664" y="957242"/>
            <a:ext cx="228933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solidFill>
                  <a:schemeClr val="accent1"/>
                </a:solidFill>
                <a:latin typeface="Poppins Black" panose="020B0604020202020204" charset="0"/>
                <a:cs typeface="Poppins Black" panose="020B0604020202020204" charset="0"/>
              </a:rPr>
              <a:t>ARE 1.496.053</a:t>
            </a:r>
          </a:p>
          <a:p>
            <a:endParaRPr lang="pt-BR" dirty="0">
              <a:latin typeface="Poppins Black" panose="020B0604020202020204" charset="0"/>
              <a:cs typeface="Poppins Black" panose="020B0604020202020204" charset="0"/>
            </a:endParaRPr>
          </a:p>
          <a:p>
            <a:pPr algn="just"/>
            <a:r>
              <a:rPr lang="pt-BR" dirty="0">
                <a:latin typeface="Poppins" panose="00000500000000000000" pitchFamily="2" charset="0"/>
                <a:cs typeface="Poppins" panose="00000500000000000000" pitchFamily="2" charset="0"/>
              </a:rPr>
              <a:t>Os municípios têm autonomia para dispor, mediante lei, sobre </a:t>
            </a:r>
            <a:r>
              <a:rPr lang="pt-BR" b="1" dirty="0">
                <a:latin typeface="Poppins" panose="00000500000000000000" pitchFamily="2" charset="0"/>
                <a:cs typeface="Poppins" panose="00000500000000000000" pitchFamily="2" charset="0"/>
              </a:rPr>
              <a:t>proteção à infância e à juventude em âmbito local, desde que não afrontem legislação federal ou estadual.</a:t>
            </a:r>
          </a:p>
        </p:txBody>
      </p:sp>
    </p:spTree>
    <p:extLst>
      <p:ext uri="{BB962C8B-B14F-4D97-AF65-F5344CB8AC3E}">
        <p14:creationId xmlns:p14="http://schemas.microsoft.com/office/powerpoint/2010/main" val="4123634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/>
          <p:nvPr/>
        </p:nvSpPr>
        <p:spPr>
          <a:xfrm>
            <a:off x="378000" y="74652"/>
            <a:ext cx="83880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400" dirty="0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rPr>
              <a:t>INTERAÇÃO COM O CONTROLE EXTERNO E O PAPEL DOS TRIBUNAIS DE CONTAS</a:t>
            </a:r>
          </a:p>
        </p:txBody>
      </p:sp>
      <p:pic>
        <p:nvPicPr>
          <p:cNvPr id="141" name="Google Shape;141;p27" descr="INTERN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14888"/>
            <a:ext cx="9144001" cy="8491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767562" y="1021679"/>
            <a:ext cx="724178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chemeClr val="dk1"/>
              </a:buClr>
              <a:buSzPts val="1100"/>
            </a:pPr>
            <a:r>
              <a:rPr lang="pt-BR" sz="1300" b="1" dirty="0">
                <a:solidFill>
                  <a:schemeClr val="accent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Importância do Controle Externo:</a:t>
            </a:r>
          </a:p>
          <a:p>
            <a:pPr marL="457200" lvl="0" indent="-330200" algn="just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pt-BR" sz="1300" dirty="0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Garantir a correta aplicação dos recursos públicos.</a:t>
            </a:r>
          </a:p>
          <a:p>
            <a:pPr marL="457200" lvl="0" indent="-330200" algn="just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pt-BR" sz="1300" dirty="0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Promover a transparência, eficácia, eficiência e efetividade na gestão pública.</a:t>
            </a:r>
          </a:p>
          <a:p>
            <a:pPr lvl="0" algn="just"/>
            <a:endParaRPr lang="pt-BR" sz="1300" dirty="0">
              <a:solidFill>
                <a:schemeClr val="dk1"/>
              </a:solidFill>
              <a:latin typeface="Poppins" panose="00000500000000000000" pitchFamily="2" charset="0"/>
              <a:ea typeface="Calibri"/>
              <a:cs typeface="Poppins" panose="00000500000000000000" pitchFamily="2" charset="0"/>
              <a:sym typeface="Calibri"/>
            </a:endParaRPr>
          </a:p>
          <a:p>
            <a:pPr algn="just">
              <a:buClr>
                <a:schemeClr val="dk1"/>
              </a:buClr>
              <a:buSzPts val="1100"/>
            </a:pPr>
            <a:r>
              <a:rPr lang="pt-BR" sz="1300" b="1" dirty="0">
                <a:solidFill>
                  <a:schemeClr val="accent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Calibri"/>
              </a:rPr>
              <a:t>Tribunais de Contas:</a:t>
            </a:r>
          </a:p>
          <a:p>
            <a:pPr marL="457200" indent="-330200" algn="just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pt-BR" sz="1300" dirty="0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Calibri"/>
              </a:rPr>
              <a:t>Órgãos autônomos que auxiliam o Poder Legislativo na fiscalização financeira e orçamentária.</a:t>
            </a:r>
          </a:p>
          <a:p>
            <a:pPr marL="457200" indent="-330200" algn="just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pt-BR" sz="1300" dirty="0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Calibri"/>
              </a:rPr>
              <a:t>Independentes dos poderes executivo, legislativo e judiciário.</a:t>
            </a:r>
          </a:p>
          <a:p>
            <a:pPr marL="457200" indent="-330200" algn="just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pt-BR" sz="1300" dirty="0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Calibri"/>
              </a:rPr>
              <a:t>Realizam auditorias, inspeções e análises de contas públicas.</a:t>
            </a:r>
          </a:p>
          <a:p>
            <a:pPr marL="457200" indent="-330200" algn="just">
              <a:buClr>
                <a:schemeClr val="dk1"/>
              </a:buClr>
              <a:buSzPts val="1600"/>
              <a:buFont typeface="Poppins"/>
              <a:buChar char="●"/>
            </a:pPr>
            <a:endParaRPr lang="pt-BR" sz="1300" dirty="0">
              <a:solidFill>
                <a:schemeClr val="dk1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Calibri"/>
            </a:endParaRPr>
          </a:p>
          <a:p>
            <a:pPr lvl="0" algn="just">
              <a:buClr>
                <a:schemeClr val="dk1"/>
              </a:buClr>
              <a:buSzPts val="1100"/>
            </a:pPr>
            <a:r>
              <a:rPr lang="pt-BR" sz="1300" b="1" dirty="0">
                <a:solidFill>
                  <a:schemeClr val="accent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Calibri"/>
              </a:rPr>
              <a:t>Colaboração com os Vereadores:</a:t>
            </a:r>
          </a:p>
          <a:p>
            <a:pPr marL="457200" lvl="0" indent="-330200" algn="just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pt-BR" sz="1300" dirty="0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Calibri"/>
              </a:rPr>
              <a:t>Compartilhamento de Informações: Acesso a base de dados, sistemas eletrônicos, relatórios e pareceres técnicos.</a:t>
            </a:r>
          </a:p>
          <a:p>
            <a:pPr marL="457200" lvl="0" indent="-330200" algn="just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pt-BR" sz="1300" dirty="0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Calibri"/>
              </a:rPr>
              <a:t>Orientação Técnica: Capacitações e workshops sobre gestão pública.</a:t>
            </a:r>
          </a:p>
          <a:p>
            <a:pPr marL="457200" lvl="0" indent="-330200" algn="just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pt-BR" sz="1300" dirty="0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Calibri"/>
              </a:rPr>
              <a:t>Ações Conjuntas: Atuação coordenada na fiscalização e aprimoramento das políticas públicas.</a:t>
            </a:r>
          </a:p>
        </p:txBody>
      </p:sp>
    </p:spTree>
    <p:extLst>
      <p:ext uri="{BB962C8B-B14F-4D97-AF65-F5344CB8AC3E}">
        <p14:creationId xmlns:p14="http://schemas.microsoft.com/office/powerpoint/2010/main" val="1912668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/>
          <p:nvPr/>
        </p:nvSpPr>
        <p:spPr>
          <a:xfrm>
            <a:off x="432000" y="153207"/>
            <a:ext cx="828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400" dirty="0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rPr>
              <a:t>DICAS PARA FORTALECER A COLABORAÇÃO</a:t>
            </a:r>
            <a:endParaRPr sz="2400" dirty="0">
              <a:solidFill>
                <a:schemeClr val="dk2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pic>
        <p:nvPicPr>
          <p:cNvPr id="141" name="Google Shape;141;p27" descr="INTERN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14888"/>
            <a:ext cx="9144001" cy="8491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796677" y="990901"/>
            <a:ext cx="733280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b="1" dirty="0">
                <a:solidFill>
                  <a:schemeClr val="accent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Estabelecer Canais de Comunicação:</a:t>
            </a:r>
          </a:p>
          <a:p>
            <a:pPr marL="457200" lvl="0" indent="-33020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Manter contato regular com os representantes do Tribunal de Contas.</a:t>
            </a:r>
          </a:p>
          <a:p>
            <a:pPr lvl="0"/>
            <a:endParaRPr lang="pt-BR" dirty="0">
              <a:solidFill>
                <a:schemeClr val="dk1"/>
              </a:solidFill>
              <a:latin typeface="Poppins" panose="00000500000000000000" pitchFamily="2" charset="0"/>
              <a:ea typeface="Calibri"/>
              <a:cs typeface="Poppins" panose="00000500000000000000" pitchFamily="2" charset="0"/>
              <a:sym typeface="Calibri"/>
            </a:endParaRPr>
          </a:p>
          <a:p>
            <a:pPr>
              <a:buClr>
                <a:schemeClr val="dk1"/>
              </a:buClr>
              <a:buSzPts val="1100"/>
            </a:pPr>
            <a:r>
              <a:rPr lang="pt-BR" b="1" dirty="0">
                <a:solidFill>
                  <a:schemeClr val="accent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Calibri"/>
              </a:rPr>
              <a:t>Participar de Eventos e Capacitações:</a:t>
            </a:r>
          </a:p>
          <a:p>
            <a:pPr marL="457200" indent="-33020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Calibri"/>
              </a:rPr>
              <a:t>Incentivar a presença em seminários, cursos e workshops oferecidos pelos Tribunais.</a:t>
            </a:r>
          </a:p>
          <a:p>
            <a:pPr marL="457200" indent="-330200">
              <a:buClr>
                <a:schemeClr val="dk1"/>
              </a:buClr>
              <a:buSzPts val="1600"/>
              <a:buFont typeface="Poppins"/>
              <a:buChar char="●"/>
            </a:pPr>
            <a:endParaRPr lang="pt-BR" dirty="0">
              <a:solidFill>
                <a:schemeClr val="dk1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Calibri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pt-BR" b="1" dirty="0">
                <a:solidFill>
                  <a:schemeClr val="accent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Calibri"/>
              </a:rPr>
              <a:t>Utilizar Ferramentas Tecnológicas:</a:t>
            </a:r>
          </a:p>
          <a:p>
            <a:pPr marL="457200" lvl="0" indent="-33020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Calibri"/>
              </a:rPr>
              <a:t>Acessar sistemas e plataformas disponibilizadas para acompanhamento da gestão pública.</a:t>
            </a:r>
          </a:p>
          <a:p>
            <a:pPr lvl="0"/>
            <a:endParaRPr lang="pt-BR" dirty="0">
              <a:solidFill>
                <a:schemeClr val="dk1"/>
              </a:solidFill>
              <a:latin typeface="Poppins" panose="00000500000000000000" pitchFamily="2" charset="0"/>
              <a:ea typeface="Calibri"/>
              <a:cs typeface="Poppins" panose="00000500000000000000" pitchFamily="2" charset="0"/>
              <a:sym typeface="Calibri"/>
            </a:endParaRPr>
          </a:p>
          <a:p>
            <a:pPr>
              <a:buClr>
                <a:schemeClr val="dk1"/>
              </a:buClr>
              <a:buSzPts val="1100"/>
            </a:pPr>
            <a:r>
              <a:rPr lang="pt-BR" b="1" dirty="0">
                <a:solidFill>
                  <a:schemeClr val="accent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Calibri"/>
              </a:rPr>
              <a:t>Incorporar Recomendações nas Atividades Legislativas:</a:t>
            </a:r>
          </a:p>
          <a:p>
            <a:pPr marL="457200" indent="-33020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Calibri"/>
              </a:rPr>
              <a:t>Analisar os relatórios do Tribunal para identificar áreas de melhoria e propor medidas legislativas.</a:t>
            </a:r>
          </a:p>
        </p:txBody>
      </p:sp>
    </p:spTree>
    <p:extLst>
      <p:ext uri="{BB962C8B-B14F-4D97-AF65-F5344CB8AC3E}">
        <p14:creationId xmlns:p14="http://schemas.microsoft.com/office/powerpoint/2010/main" val="511192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/>
          <p:nvPr/>
        </p:nvSpPr>
        <p:spPr>
          <a:xfrm>
            <a:off x="667445" y="1292250"/>
            <a:ext cx="7809109" cy="1470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pt-BR" sz="2400" dirty="0">
                <a:solidFill>
                  <a:schemeClr val="dk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20B0604020202020204" charset="0"/>
                <a:ea typeface="Poppins Black"/>
                <a:cs typeface="Poppins" panose="020B0604020202020204" charset="0"/>
                <a:sym typeface="Poppins Black"/>
              </a:rPr>
              <a:t>COMPETÊNCIAS LEGISLATIVAS DAS CÂMARAS</a:t>
            </a:r>
          </a:p>
          <a:p>
            <a:pPr lvl="0" algn="ctr"/>
            <a:r>
              <a:rPr lang="pt-BR" sz="2400" dirty="0">
                <a:solidFill>
                  <a:schemeClr val="dk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20B0604020202020204" charset="0"/>
                <a:ea typeface="Poppins Black"/>
                <a:cs typeface="Poppins" panose="020B0604020202020204" charset="0"/>
                <a:sym typeface="Poppins Black"/>
              </a:rPr>
              <a:t>MUNICIPAIS</a:t>
            </a:r>
            <a:endParaRPr lang="pt-BR" sz="2400" dirty="0">
              <a:solidFill>
                <a:schemeClr val="dk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20B0604020202020204" charset="0"/>
              <a:ea typeface="Poppins Black"/>
              <a:cs typeface="Poppins" panose="020B0604020202020204" charset="0"/>
              <a:sym typeface="Poppins"/>
            </a:endParaRPr>
          </a:p>
        </p:txBody>
      </p:sp>
      <p:pic>
        <p:nvPicPr>
          <p:cNvPr id="135" name="Google Shape;135;p26" descr="INTERN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14888"/>
            <a:ext cx="9144001" cy="849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/>
          <p:nvPr/>
        </p:nvSpPr>
        <p:spPr>
          <a:xfrm>
            <a:off x="432000" y="177444"/>
            <a:ext cx="828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400" dirty="0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rPr>
              <a:t>VEREADORES E AS POLÍTICAS PÚBLICAS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27" descr="INTERN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14888"/>
            <a:ext cx="9144001" cy="8491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2727423" y="1228986"/>
            <a:ext cx="5412121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30200">
              <a:lnSpc>
                <a:spcPct val="150000"/>
              </a:lnSpc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Identificação das Necessidades Locais.</a:t>
            </a:r>
          </a:p>
          <a:p>
            <a:pPr marL="457200" lvl="0" indent="-330200">
              <a:lnSpc>
                <a:spcPct val="150000"/>
              </a:lnSpc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Criação/aprovação de Leis que Atendem às Demandas da Comunidade.</a:t>
            </a:r>
          </a:p>
          <a:p>
            <a:pPr marL="457200" lvl="0" indent="-330200">
              <a:lnSpc>
                <a:spcPct val="150000"/>
              </a:lnSpc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Alocação de Recursos para Políticas Públicas Prioritárias.</a:t>
            </a:r>
          </a:p>
          <a:p>
            <a:pPr marL="457200" lvl="0" indent="-330200">
              <a:lnSpc>
                <a:spcPct val="150000"/>
              </a:lnSpc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Fiscalização/acompanhamento da Implementação das Políticas Públicas.</a:t>
            </a:r>
          </a:p>
        </p:txBody>
      </p:sp>
      <p:sp>
        <p:nvSpPr>
          <p:cNvPr id="6" name="Freeform 4"/>
          <p:cNvSpPr/>
          <p:nvPr/>
        </p:nvSpPr>
        <p:spPr>
          <a:xfrm>
            <a:off x="432000" y="908855"/>
            <a:ext cx="2062406" cy="3155887"/>
          </a:xfrm>
          <a:custGeom>
            <a:avLst/>
            <a:gdLst/>
            <a:ahLst/>
            <a:cxnLst/>
            <a:rect l="l" t="t" r="r" b="b"/>
            <a:pathLst>
              <a:path w="6156731" h="10843422">
                <a:moveTo>
                  <a:pt x="0" y="0"/>
                </a:moveTo>
                <a:lnTo>
                  <a:pt x="6156730" y="0"/>
                </a:lnTo>
                <a:lnTo>
                  <a:pt x="6156730" y="10843422"/>
                </a:lnTo>
                <a:lnTo>
                  <a:pt x="0" y="10843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4613" r="-21506"/>
            </a:stretch>
          </a:blipFill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5159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/>
          <p:nvPr/>
        </p:nvSpPr>
        <p:spPr>
          <a:xfrm>
            <a:off x="813953" y="1141812"/>
            <a:ext cx="7370619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0" lvl="0" algn="just">
              <a:buClr>
                <a:schemeClr val="dk1"/>
              </a:buClr>
              <a:buSzPts val="1600"/>
            </a:pPr>
            <a:r>
              <a:rPr lang="pt-BR" sz="1800" dirty="0">
                <a:solidFill>
                  <a:schemeClr val="tx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A atuação dos vereadores nas questões orçamentárias é essencial para garantir que os recursos públicos sejam direcionados às reais necessidades da população. </a:t>
            </a:r>
          </a:p>
        </p:txBody>
      </p:sp>
      <p:pic>
        <p:nvPicPr>
          <p:cNvPr id="141" name="Google Shape;141;p27" descr="INTERN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14888"/>
            <a:ext cx="9144001" cy="8491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813953" y="2361770"/>
            <a:ext cx="72805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0" lvl="0" algn="just">
              <a:buClr>
                <a:schemeClr val="dk1"/>
              </a:buClr>
              <a:buSzPts val="1600"/>
            </a:pPr>
            <a:r>
              <a:rPr lang="pt-BR" sz="1800" dirty="0">
                <a:solidFill>
                  <a:schemeClr val="tx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Por meio da definição clara de prioridades, do acompanhamento rigoroso da execução das políticas e da análise cuidadosa dos resultados, em parceria com o controle externo, promovemos uma gestão pública transparente, eficiente e orientada para o bem comum.</a:t>
            </a:r>
          </a:p>
        </p:txBody>
      </p:sp>
      <p:sp>
        <p:nvSpPr>
          <p:cNvPr id="4" name="Google Shape;140;p27">
            <a:extLst>
              <a:ext uri="{FF2B5EF4-FFF2-40B4-BE49-F238E27FC236}">
                <a16:creationId xmlns:a16="http://schemas.microsoft.com/office/drawing/2014/main" id="{FC0E0A5F-4ABF-4750-82B9-0E23B37F3FA8}"/>
              </a:ext>
            </a:extLst>
          </p:cNvPr>
          <p:cNvSpPr txBox="1"/>
          <p:nvPr/>
        </p:nvSpPr>
        <p:spPr>
          <a:xfrm>
            <a:off x="432000" y="177444"/>
            <a:ext cx="828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400" dirty="0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rPr>
              <a:t>VEREADORES E AS POLÍTICAS PÚBLICAS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7389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/>
          <p:nvPr/>
        </p:nvSpPr>
        <p:spPr>
          <a:xfrm>
            <a:off x="395461" y="107329"/>
            <a:ext cx="8353077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400" dirty="0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rPr>
              <a:t>PRINCIPAIS PERGUNTAS</a:t>
            </a:r>
            <a:endParaRPr lang="pt-BR" sz="5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1" name="Google Shape;141;p27" descr="INTERN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14888"/>
            <a:ext cx="9144001" cy="8491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974470" y="1049448"/>
            <a:ext cx="7028198" cy="738664"/>
          </a:xfrm>
          <a:prstGeom prst="rect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just">
              <a:buClr>
                <a:schemeClr val="dk1"/>
              </a:buClr>
              <a:buSzPts val="1100"/>
            </a:pPr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Como os vereadores podem garantir que suas iniciativas legislativas estejam em conformidade com as competências definidas pela Constituição e interpretadas pelo STF?</a:t>
            </a:r>
          </a:p>
        </p:txBody>
      </p:sp>
      <p:sp>
        <p:nvSpPr>
          <p:cNvPr id="6" name="Retângulo 5"/>
          <p:cNvSpPr/>
          <p:nvPr/>
        </p:nvSpPr>
        <p:spPr>
          <a:xfrm>
            <a:off x="974470" y="2014889"/>
            <a:ext cx="7028198" cy="954107"/>
          </a:xfrm>
          <a:prstGeom prst="rect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just">
              <a:buClr>
                <a:schemeClr val="dk1"/>
              </a:buClr>
              <a:buSzPts val="1100"/>
            </a:pPr>
            <a:endParaRPr lang="pt-BR" dirty="0">
              <a:solidFill>
                <a:schemeClr val="dk1"/>
              </a:solidFill>
              <a:latin typeface="Poppins Black" panose="020B0604020202020204" charset="0"/>
              <a:ea typeface="Poppins"/>
              <a:cs typeface="Poppins Black" panose="020B0604020202020204" charset="0"/>
              <a:sym typeface="Poppins"/>
            </a:endParaRPr>
          </a:p>
          <a:p>
            <a:pPr lvl="0" algn="just">
              <a:buClr>
                <a:schemeClr val="dk1"/>
              </a:buClr>
              <a:buSzPts val="1100"/>
            </a:pPr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De que forma a colaboração entre os vereadores e os Tribunais de Contas pode aprimorar a eficiência e a transparência na gestão dos recursos públicos municipais?</a:t>
            </a:r>
          </a:p>
        </p:txBody>
      </p:sp>
      <p:sp>
        <p:nvSpPr>
          <p:cNvPr id="7" name="Retângulo 6"/>
          <p:cNvSpPr/>
          <p:nvPr/>
        </p:nvSpPr>
        <p:spPr>
          <a:xfrm>
            <a:off x="974470" y="3272610"/>
            <a:ext cx="7028198" cy="738664"/>
          </a:xfrm>
          <a:prstGeom prst="rect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just">
              <a:buClr>
                <a:schemeClr val="dk1"/>
              </a:buClr>
              <a:buSzPts val="1100"/>
            </a:pPr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Quais mecanismos os vereadores podem utilizar para envolver a população na definição de prioridades orçamentárias e no acompanhamento da execução das políticas públicas?</a:t>
            </a:r>
          </a:p>
        </p:txBody>
      </p:sp>
    </p:spTree>
    <p:extLst>
      <p:ext uri="{BB962C8B-B14F-4D97-AF65-F5344CB8AC3E}">
        <p14:creationId xmlns:p14="http://schemas.microsoft.com/office/powerpoint/2010/main" val="696814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75" y="4362450"/>
            <a:ext cx="9144793" cy="774654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" y="459891"/>
            <a:ext cx="91439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700" dirty="0">
                <a:solidFill>
                  <a:schemeClr val="accent1">
                    <a:lumMod val="75000"/>
                  </a:schemeClr>
                </a:solidFill>
                <a:latin typeface="Abhaya Libre Medium" panose="020B0604020202020204" charset="0"/>
                <a:cs typeface="Abhaya Libre Medium" panose="020B0604020202020204" charset="0"/>
              </a:rPr>
              <a:t>ESSE É UM DESAFIO DE TODOS NÓS!</a:t>
            </a:r>
          </a:p>
        </p:txBody>
      </p:sp>
      <p:pic>
        <p:nvPicPr>
          <p:cNvPr id="16" name="Imagem 15" descr="Download Black Email Png HQ PNG Image | FreePNGIm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770" y="1454595"/>
            <a:ext cx="553559" cy="553559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334" y="2130010"/>
            <a:ext cx="533446" cy="518205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7172" y="2770071"/>
            <a:ext cx="515157" cy="515157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2041" y="3463064"/>
            <a:ext cx="460288" cy="466385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782329" y="1666732"/>
            <a:ext cx="21130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dirty="0">
                <a:solidFill>
                  <a:schemeClr val="bg2"/>
                </a:solidFill>
                <a:latin typeface="Poppins Black" panose="020B0604020202020204" charset="0"/>
                <a:cs typeface="Poppins Black" panose="020B0604020202020204" charset="0"/>
              </a:rPr>
              <a:t>edilsonssilva10@gmail.com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3794574" y="2272991"/>
            <a:ext cx="12394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>
                <a:solidFill>
                  <a:schemeClr val="bg2"/>
                </a:solidFill>
                <a:latin typeface="Poppins Black" panose="020B0604020202020204" charset="0"/>
                <a:cs typeface="Poppins Black" panose="020B0604020202020204" charset="0"/>
              </a:rPr>
              <a:t>(69) 98423 5050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3793465" y="2912608"/>
            <a:ext cx="11240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>
                <a:solidFill>
                  <a:schemeClr val="bg2"/>
                </a:solidFill>
                <a:latin typeface="Poppins Black" panose="020B0604020202020204" charset="0"/>
                <a:cs typeface="Poppins Black" panose="020B0604020202020204" charset="0"/>
              </a:rPr>
              <a:t>(69) 3609 6421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3805705" y="3598958"/>
            <a:ext cx="13147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>
                <a:solidFill>
                  <a:schemeClr val="bg2"/>
                </a:solidFill>
                <a:latin typeface="Poppins Black" panose="020B0604020202020204" charset="0"/>
                <a:cs typeface="Poppins Black" panose="020B0604020202020204" charset="0"/>
              </a:rPr>
              <a:t>edilson_ssilva10_</a:t>
            </a:r>
          </a:p>
        </p:txBody>
      </p:sp>
    </p:spTree>
    <p:extLst>
      <p:ext uri="{BB962C8B-B14F-4D97-AF65-F5344CB8AC3E}">
        <p14:creationId xmlns:p14="http://schemas.microsoft.com/office/powerpoint/2010/main" val="2147836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6" descr="CAPA_1.jpg"/>
          <p:cNvPicPr preferRelativeResize="0"/>
          <p:nvPr/>
        </p:nvPicPr>
        <p:blipFill rotWithShape="1">
          <a:blip r:embed="rId3">
            <a:alphaModFix/>
          </a:blip>
          <a:srcRect t="24998"/>
          <a:stretch/>
        </p:blipFill>
        <p:spPr>
          <a:xfrm>
            <a:off x="0" y="410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/>
          <p:nvPr/>
        </p:nvSpPr>
        <p:spPr>
          <a:xfrm>
            <a:off x="432000" y="266597"/>
            <a:ext cx="828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rPr>
              <a:t>AGENDA</a:t>
            </a:r>
          </a:p>
        </p:txBody>
      </p:sp>
      <p:pic>
        <p:nvPicPr>
          <p:cNvPr id="141" name="Google Shape;141;p27" descr="INTERN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14888"/>
            <a:ext cx="9144001" cy="8491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/>
          <p:cNvSpPr/>
          <p:nvPr/>
        </p:nvSpPr>
        <p:spPr>
          <a:xfrm>
            <a:off x="1972299" y="1249063"/>
            <a:ext cx="54830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accent1"/>
                </a:solidFill>
                <a:latin typeface="Poppins" panose="020B0604020202020204" charset="0"/>
                <a:ea typeface="Poppins Black"/>
                <a:cs typeface="Poppins" panose="020B0604020202020204" charset="0"/>
                <a:sym typeface="Poppins Black"/>
              </a:rPr>
              <a:t>Contexto político e Jurídico</a:t>
            </a:r>
          </a:p>
          <a:p>
            <a:pPr marL="285750" lvl="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accent1"/>
                </a:solidFill>
                <a:latin typeface="Poppins" panose="020B0604020202020204" charset="0"/>
                <a:ea typeface="Poppins Black"/>
                <a:cs typeface="Poppins" panose="020B0604020202020204" charset="0"/>
                <a:sym typeface="Poppins Black"/>
              </a:rPr>
              <a:t>Competências Legislativas</a:t>
            </a:r>
          </a:p>
          <a:p>
            <a:pPr marL="285750" lvl="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accent1"/>
                </a:solidFill>
                <a:latin typeface="Poppins" panose="020B0604020202020204" charset="0"/>
                <a:ea typeface="Poppins Black"/>
                <a:cs typeface="Poppins" panose="020B0604020202020204" charset="0"/>
                <a:sym typeface="Poppins Black"/>
              </a:rPr>
              <a:t>Limites impostos pelo STF</a:t>
            </a:r>
          </a:p>
          <a:p>
            <a:pPr marL="285750" lvl="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accent1"/>
                </a:solidFill>
                <a:latin typeface="Poppins" panose="020B0604020202020204" charset="0"/>
                <a:ea typeface="Poppins Black"/>
                <a:cs typeface="Poppins" panose="020B0604020202020204" charset="0"/>
                <a:sym typeface="Poppins Black"/>
              </a:rPr>
              <a:t>Interação com o Controle Externo</a:t>
            </a:r>
          </a:p>
          <a:p>
            <a:pPr marL="285750" lvl="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accent1"/>
                </a:solidFill>
                <a:latin typeface="Poppins" panose="020B0604020202020204" charset="0"/>
                <a:ea typeface="Poppins Black"/>
                <a:cs typeface="Poppins" panose="020B0604020202020204" charset="0"/>
                <a:sym typeface="Poppins Black"/>
              </a:rPr>
              <a:t>Políticas públicas e o papel dos vereadores</a:t>
            </a:r>
          </a:p>
          <a:p>
            <a:pPr marL="285750" lvl="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accent1"/>
                </a:solidFill>
                <a:latin typeface="Poppins" panose="020B0604020202020204" charset="0"/>
                <a:ea typeface="Poppins Black"/>
                <a:cs typeface="Poppins" panose="020B0604020202020204" charset="0"/>
                <a:sym typeface="Poppins Black"/>
              </a:rPr>
              <a:t>Perguntas e Respostas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/>
          <p:nvPr/>
        </p:nvSpPr>
        <p:spPr>
          <a:xfrm>
            <a:off x="1364768" y="818033"/>
            <a:ext cx="6588000" cy="249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pt-BR" sz="2000" dirty="0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rPr>
              <a:t>Mais que palavras, as leis são ferramentas para construir um futuro melhor.  Cabe aos vereadores usá-las com sabedoria, pensando no impacto real que cada decisão terá na vida da comunidade.</a:t>
            </a:r>
            <a:endParaRPr sz="2000" dirty="0">
              <a:solidFill>
                <a:schemeClr val="dk2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pic>
        <p:nvPicPr>
          <p:cNvPr id="141" name="Google Shape;141;p27" descr="INTERN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14888"/>
            <a:ext cx="9144001" cy="849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3591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/>
          <p:nvPr/>
        </p:nvSpPr>
        <p:spPr>
          <a:xfrm>
            <a:off x="180000" y="180000"/>
            <a:ext cx="8784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rPr>
              <a:t>OBJETIVOS</a:t>
            </a:r>
            <a:endParaRPr sz="2400" dirty="0">
              <a:solidFill>
                <a:schemeClr val="dk2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pic>
        <p:nvPicPr>
          <p:cNvPr id="141" name="Google Shape;141;p27" descr="INTERN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14888"/>
            <a:ext cx="9144001" cy="8491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6FA0E70-D274-0841-6923-32CC1C2FFF9F}"/>
              </a:ext>
            </a:extLst>
          </p:cNvPr>
          <p:cNvSpPr/>
          <p:nvPr/>
        </p:nvSpPr>
        <p:spPr>
          <a:xfrm>
            <a:off x="644235" y="995634"/>
            <a:ext cx="8070273" cy="3152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dirty="0">
                <a:solidFill>
                  <a:schemeClr val="dk1"/>
                </a:solidFill>
                <a:latin typeface="Poppins" panose="020B0604020202020204" charset="0"/>
                <a:ea typeface="Calibri"/>
                <a:cs typeface="Poppins" panose="020B0604020202020204" charset="0"/>
              </a:rPr>
              <a:t>Compreender as competências legislativas conforme interpretadas pelo Supremo Tribunal Federal (STF) e seu impacto na atuação dos vereadores no contexto político e jurídico atual.</a:t>
            </a:r>
          </a:p>
          <a:p>
            <a:pPr lvl="0" algn="just"/>
            <a:endParaRPr lang="pt-BR" dirty="0">
              <a:solidFill>
                <a:schemeClr val="dk1"/>
              </a:solidFill>
              <a:latin typeface="Poppins" panose="020B0604020202020204" charset="0"/>
              <a:ea typeface="Calibri"/>
              <a:cs typeface="Poppins" panose="020B0604020202020204" charset="0"/>
              <a:sym typeface="Calibri"/>
            </a:endParaRPr>
          </a:p>
          <a:p>
            <a:pPr lvl="0" algn="just"/>
            <a:r>
              <a:rPr lang="pt-BR" b="1" dirty="0">
                <a:latin typeface="Poppins" panose="00000500000000000000" pitchFamily="2" charset="0"/>
                <a:cs typeface="Poppins" panose="00000500000000000000" pitchFamily="2" charset="0"/>
              </a:rPr>
              <a:t>Discutir o papel fundamental </a:t>
            </a:r>
            <a:r>
              <a:rPr lang="pt-BR" dirty="0">
                <a:latin typeface="Poppins" panose="00000500000000000000" pitchFamily="2" charset="0"/>
                <a:cs typeface="Poppins" panose="00000500000000000000" pitchFamily="2" charset="0"/>
              </a:rPr>
              <a:t>dos vereadores na elaboração de leis e políticas públicas municipais, observando os limites constitucionais e as decisões do STF.</a:t>
            </a:r>
          </a:p>
          <a:p>
            <a:pPr lvl="0" algn="just"/>
            <a:endParaRPr lang="pt-BR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 algn="just"/>
            <a:r>
              <a:rPr lang="pt-BR" dirty="0">
                <a:latin typeface="Poppins" panose="00000500000000000000" pitchFamily="2" charset="0"/>
                <a:cs typeface="Poppins" panose="00000500000000000000" pitchFamily="2" charset="0"/>
              </a:rPr>
              <a:t>Enfatizar o </a:t>
            </a:r>
            <a:r>
              <a:rPr lang="pt-BR" b="1" dirty="0">
                <a:latin typeface="Poppins" panose="00000500000000000000" pitchFamily="2" charset="0"/>
                <a:cs typeface="Poppins" panose="00000500000000000000" pitchFamily="2" charset="0"/>
              </a:rPr>
              <a:t>papel colaborativo dos Tribunais de Contas </a:t>
            </a:r>
            <a:r>
              <a:rPr lang="pt-BR" dirty="0">
                <a:latin typeface="Poppins" panose="00000500000000000000" pitchFamily="2" charset="0"/>
                <a:cs typeface="Poppins" panose="00000500000000000000" pitchFamily="2" charset="0"/>
              </a:rPr>
              <a:t>na orientação, prevenção e educação dos gestores públicos municipais. </a:t>
            </a:r>
          </a:p>
          <a:p>
            <a:pPr lvl="0" algn="just"/>
            <a:endParaRPr lang="pt-BR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 algn="just"/>
            <a:r>
              <a:rPr lang="pt-BR" dirty="0">
                <a:latin typeface="Poppins" panose="00000500000000000000" pitchFamily="2" charset="0"/>
                <a:cs typeface="Poppins" panose="00000500000000000000" pitchFamily="2" charset="0"/>
              </a:rPr>
              <a:t>Refletir sobre os </a:t>
            </a:r>
            <a:r>
              <a:rPr lang="pt-BR" b="1" dirty="0">
                <a:latin typeface="Poppins" panose="00000500000000000000" pitchFamily="2" charset="0"/>
                <a:cs typeface="Poppins" panose="00000500000000000000" pitchFamily="2" charset="0"/>
              </a:rPr>
              <a:t>desafios atuais enfrentados pelos vereadores </a:t>
            </a:r>
            <a:r>
              <a:rPr lang="pt-BR" dirty="0">
                <a:latin typeface="Poppins" panose="00000500000000000000" pitchFamily="2" charset="0"/>
                <a:cs typeface="Poppins" panose="00000500000000000000" pitchFamily="2" charset="0"/>
              </a:rPr>
              <a:t>e como a compreensão das competências legislativas pode contribuir para uma </a:t>
            </a:r>
            <a:r>
              <a:rPr lang="pt-BR" b="1" dirty="0">
                <a:latin typeface="Poppins" panose="00000500000000000000" pitchFamily="2" charset="0"/>
                <a:cs typeface="Poppins" panose="00000500000000000000" pitchFamily="2" charset="0"/>
              </a:rPr>
              <a:t>atuação mais eficaz e em conformidade com a Constituição</a:t>
            </a:r>
            <a:r>
              <a:rPr lang="pt-BR" dirty="0"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</a:p>
          <a:p>
            <a:pPr lvl="0" algn="just"/>
            <a:endParaRPr lang="pt-BR" dirty="0">
              <a:solidFill>
                <a:schemeClr val="dk1"/>
              </a:solidFill>
              <a:latin typeface="Poppins" panose="020B0604020202020204" charset="0"/>
              <a:ea typeface="Calibri"/>
              <a:cs typeface="Poppins" panose="020B060402020202020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6365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/>
          <p:nvPr/>
        </p:nvSpPr>
        <p:spPr>
          <a:xfrm>
            <a:off x="180000" y="180000"/>
            <a:ext cx="8784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400" dirty="0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rPr>
              <a:t>CONTEXTO POLÍTICO E JURÍDICO</a:t>
            </a:r>
          </a:p>
        </p:txBody>
      </p:sp>
      <p:pic>
        <p:nvPicPr>
          <p:cNvPr id="141" name="Google Shape;141;p27" descr="INTERN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14888"/>
            <a:ext cx="9144001" cy="8491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324740" y="913967"/>
            <a:ext cx="3905428" cy="1225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600" i="1" dirty="0">
                <a:solidFill>
                  <a:schemeClr val="accent1"/>
                </a:solidFill>
                <a:latin typeface="Poppins" panose="020B0604020202020204" charset="0"/>
                <a:ea typeface="Poppins Black"/>
                <a:cs typeface="Poppins" panose="020B0604020202020204" charset="0"/>
              </a:rPr>
              <a:t>Polarização Política</a:t>
            </a:r>
            <a:endParaRPr lang="pt-BR" i="1" dirty="0"/>
          </a:p>
          <a:p>
            <a:pPr algn="just"/>
            <a:r>
              <a:rPr lang="pt-BR" sz="1200" dirty="0"/>
              <a:t>A polarização pode afetar a tomada de decisões e a implementação de políticas públicas. É necessário construir o diálogo para promover o consenso em prol do interesse público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409630" y="913967"/>
            <a:ext cx="44181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600" i="1" dirty="0">
                <a:solidFill>
                  <a:schemeClr val="accent1"/>
                </a:solidFill>
                <a:latin typeface="Poppins" panose="020B0604020202020204" charset="0"/>
                <a:ea typeface="Poppins Black"/>
                <a:cs typeface="Poppins" panose="020B0604020202020204" charset="0"/>
              </a:rPr>
              <a:t>Democracia participativa</a:t>
            </a:r>
            <a:endParaRPr lang="pt-BR" i="1" dirty="0"/>
          </a:p>
          <a:p>
            <a:pPr algn="just"/>
            <a:r>
              <a:rPr lang="pt-BR" sz="1200" dirty="0"/>
              <a:t>As redes sociais, portais de notícias e plataformas digitais deram voz à população. A construção de pontes com a comunidade e a promoção de espaços de diálogo são essenciais para a criação de leis que atendam aos anseios da população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24740" y="2478961"/>
            <a:ext cx="39054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600" i="1" dirty="0">
                <a:solidFill>
                  <a:schemeClr val="accent1"/>
                </a:solidFill>
                <a:latin typeface="Poppins" panose="020B0604020202020204" charset="0"/>
                <a:ea typeface="Poppins Black"/>
                <a:cs typeface="Poppins" panose="020B0604020202020204" charset="0"/>
              </a:rPr>
              <a:t>Legislação em constante mutação</a:t>
            </a:r>
            <a:endParaRPr lang="pt-BR" i="1" dirty="0"/>
          </a:p>
          <a:p>
            <a:pPr algn="just"/>
            <a:r>
              <a:rPr lang="pt-BR" sz="1200" dirty="0"/>
              <a:t>O cenário jurídico está em constante transformação, com o Marco Legal do Saneamento Básico, a Lei de Licitações e Contratos Administrativos e reforma tributária em discussão.</a:t>
            </a:r>
          </a:p>
          <a:p>
            <a:endParaRPr lang="pt-BR" sz="12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4409630" y="2478961"/>
            <a:ext cx="41788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600" i="1" dirty="0">
                <a:solidFill>
                  <a:schemeClr val="accent1"/>
                </a:solidFill>
                <a:latin typeface="Poppins" panose="020B0604020202020204" charset="0"/>
                <a:ea typeface="Poppins Black"/>
                <a:cs typeface="Poppins" panose="020B0604020202020204" charset="0"/>
              </a:rPr>
              <a:t>Relações interfederativas</a:t>
            </a:r>
            <a:endParaRPr lang="pt-BR" i="1" dirty="0"/>
          </a:p>
          <a:p>
            <a:pPr algn="just"/>
            <a:r>
              <a:rPr lang="pt-BR" sz="1200" dirty="0"/>
              <a:t>Leis municipais devem estar em harmonia com as normas federais e estaduais, respeitando a hierarquia legislativa e evitando conflitos de competência. O STF tem reforçado a necessidade de cooperação entre União, Estados e Municípios.</a:t>
            </a:r>
          </a:p>
        </p:txBody>
      </p:sp>
    </p:spTree>
    <p:extLst>
      <p:ext uri="{BB962C8B-B14F-4D97-AF65-F5344CB8AC3E}">
        <p14:creationId xmlns:p14="http://schemas.microsoft.com/office/powerpoint/2010/main" val="479911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/>
          <p:nvPr/>
        </p:nvSpPr>
        <p:spPr>
          <a:xfrm>
            <a:off x="2845750" y="126150"/>
            <a:ext cx="6212792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pt-BR" sz="2400" dirty="0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rPr>
              <a:t>VEREADOR COMO AGENTE TRANSFORMADOR</a:t>
            </a:r>
          </a:p>
        </p:txBody>
      </p:sp>
      <p:pic>
        <p:nvPicPr>
          <p:cNvPr id="141" name="Google Shape;141;p27" descr="INTERN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14888"/>
            <a:ext cx="9144001" cy="8491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" name="Freeform 2"/>
          <p:cNvSpPr/>
          <p:nvPr/>
        </p:nvSpPr>
        <p:spPr>
          <a:xfrm>
            <a:off x="0" y="0"/>
            <a:ext cx="2845750" cy="4314888"/>
          </a:xfrm>
          <a:custGeom>
            <a:avLst/>
            <a:gdLst/>
            <a:ahLst/>
            <a:cxnLst/>
            <a:rect l="l" t="t" r="r" b="b"/>
            <a:pathLst>
              <a:path w="6156731" h="10843422">
                <a:moveTo>
                  <a:pt x="0" y="0"/>
                </a:moveTo>
                <a:lnTo>
                  <a:pt x="6156730" y="0"/>
                </a:lnTo>
                <a:lnTo>
                  <a:pt x="6156730" y="10843422"/>
                </a:lnTo>
                <a:lnTo>
                  <a:pt x="0" y="10843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7917" r="-2674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2845750" y="1175598"/>
            <a:ext cx="590514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Proximidade com a Comunidade: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/>
              <a:t>Conhecimento aprofundado das realidades locais.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/>
              <a:t>Capacidade de identificar problemas específicos e oportunidades de melhoria.</a:t>
            </a:r>
          </a:p>
          <a:p>
            <a:endParaRPr lang="pt-BR" sz="1200" b="1" dirty="0"/>
          </a:p>
          <a:p>
            <a:r>
              <a:rPr lang="pt-BR" b="1" dirty="0">
                <a:solidFill>
                  <a:schemeClr val="accent1"/>
                </a:solidFill>
              </a:rPr>
              <a:t>Inovação e Eficiência: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/>
              <a:t>Implementação de soluções criativas para desafios municipais.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/>
              <a:t>Promoção de iniciativas sustentáveis e eficientes.</a:t>
            </a:r>
          </a:p>
          <a:p>
            <a:endParaRPr lang="pt-BR" sz="1200" b="1" dirty="0"/>
          </a:p>
          <a:p>
            <a:r>
              <a:rPr lang="pt-BR" b="1" dirty="0">
                <a:solidFill>
                  <a:schemeClr val="accent1"/>
                </a:solidFill>
              </a:rPr>
              <a:t>Educação para a Cidadania: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/>
              <a:t>Incentivo à participação popular nas decisões políticas.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/>
              <a:t>Promoção de debates, audiências públicas e outras formas de engajamento.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20162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/>
          <p:nvPr/>
        </p:nvSpPr>
        <p:spPr>
          <a:xfrm>
            <a:off x="432000" y="177444"/>
            <a:ext cx="828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400" dirty="0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rPr>
              <a:t>FUNÇÕES ESSENCIAIS DOS VEREADORES</a:t>
            </a:r>
          </a:p>
        </p:txBody>
      </p:sp>
      <p:pic>
        <p:nvPicPr>
          <p:cNvPr id="141" name="Google Shape;141;p27" descr="INTERN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14888"/>
            <a:ext cx="9144001" cy="8491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1114634" y="895658"/>
            <a:ext cx="710829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b="1" dirty="0">
                <a:solidFill>
                  <a:schemeClr val="accent1"/>
                </a:solidFill>
                <a:latin typeface="Poppins" panose="020B0604020202020204" charset="0"/>
                <a:ea typeface="Calibri"/>
                <a:cs typeface="Poppins" panose="020B0604020202020204" charset="0"/>
                <a:sym typeface="Calibri"/>
              </a:rPr>
              <a:t>Representação popular - a voz da comunidade:</a:t>
            </a:r>
            <a:r>
              <a:rPr lang="pt-BR" b="1" dirty="0">
                <a:solidFill>
                  <a:schemeClr val="dk1"/>
                </a:solidFill>
                <a:latin typeface="Poppins" panose="020B0604020202020204" charset="0"/>
                <a:ea typeface="Calibri"/>
                <a:cs typeface="Poppins" panose="020B0604020202020204" charset="0"/>
                <a:sym typeface="Calibri"/>
              </a:rPr>
              <a:t> </a:t>
            </a:r>
            <a:r>
              <a:rPr lang="pt-BR" dirty="0">
                <a:solidFill>
                  <a:schemeClr val="dk1"/>
                </a:solidFill>
                <a:latin typeface="Poppins" panose="020B0604020202020204" charset="0"/>
                <a:ea typeface="Calibri"/>
                <a:cs typeface="Poppins" panose="020B0604020202020204" charset="0"/>
                <a:sym typeface="Calibri"/>
              </a:rPr>
              <a:t>Os vereadores são os representantes mais próximos do cidadão, tendo a responsabilidade de traduzir as demandas locais em políticas efetivas.</a:t>
            </a:r>
          </a:p>
          <a:p>
            <a:pPr lvl="0" algn="just"/>
            <a:endParaRPr lang="pt-BR" dirty="0">
              <a:solidFill>
                <a:schemeClr val="dk1"/>
              </a:solidFill>
              <a:latin typeface="Poppins" panose="020B0604020202020204" charset="0"/>
              <a:ea typeface="Calibri"/>
              <a:cs typeface="Poppins" panose="020B0604020202020204" charset="0"/>
              <a:sym typeface="Calibri"/>
            </a:endParaRPr>
          </a:p>
          <a:p>
            <a:pPr lvl="0" algn="just"/>
            <a:r>
              <a:rPr lang="pt-BR" b="1" dirty="0">
                <a:solidFill>
                  <a:schemeClr val="accent1"/>
                </a:solidFill>
                <a:latin typeface="Poppins" panose="020B0604020202020204" charset="0"/>
                <a:ea typeface="Calibri"/>
                <a:cs typeface="Poppins" panose="020B0604020202020204" charset="0"/>
                <a:sym typeface="Calibri"/>
              </a:rPr>
              <a:t>Legislação Municipal:</a:t>
            </a:r>
            <a:r>
              <a:rPr lang="pt-BR" b="1" dirty="0">
                <a:solidFill>
                  <a:schemeClr val="dk1"/>
                </a:solidFill>
                <a:latin typeface="Poppins" panose="020B0604020202020204" charset="0"/>
                <a:ea typeface="Calibri"/>
                <a:cs typeface="Poppins" panose="020B0604020202020204" charset="0"/>
                <a:sym typeface="Calibri"/>
              </a:rPr>
              <a:t> </a:t>
            </a:r>
            <a:r>
              <a:rPr lang="pt-BR" dirty="0">
                <a:solidFill>
                  <a:schemeClr val="dk1"/>
                </a:solidFill>
                <a:latin typeface="Poppins" panose="020B0604020202020204" charset="0"/>
                <a:ea typeface="Calibri"/>
                <a:cs typeface="Poppins" panose="020B0604020202020204" charset="0"/>
                <a:sym typeface="Calibri"/>
              </a:rPr>
              <a:t>Criação, discussão e aprovação de leis que regulam a vida no município. Adaptam a legislação às especificidades e peculiaridades locais.</a:t>
            </a:r>
          </a:p>
          <a:p>
            <a:pPr lvl="0" algn="just"/>
            <a:endParaRPr lang="pt-BR" dirty="0">
              <a:solidFill>
                <a:schemeClr val="dk1"/>
              </a:solidFill>
              <a:latin typeface="Poppins" panose="020B0604020202020204" charset="0"/>
              <a:ea typeface="Calibri"/>
              <a:cs typeface="Poppins" panose="020B0604020202020204" charset="0"/>
              <a:sym typeface="Calibri"/>
            </a:endParaRPr>
          </a:p>
          <a:p>
            <a:pPr lvl="0" algn="just"/>
            <a:r>
              <a:rPr lang="pt-BR" b="1" dirty="0">
                <a:solidFill>
                  <a:schemeClr val="accent1"/>
                </a:solidFill>
                <a:latin typeface="Poppins" panose="020B0604020202020204" charset="0"/>
                <a:ea typeface="Calibri"/>
                <a:cs typeface="Poppins" panose="020B0604020202020204" charset="0"/>
                <a:sym typeface="Calibri"/>
              </a:rPr>
              <a:t>Fiscalização do Executivo: </a:t>
            </a:r>
            <a:r>
              <a:rPr lang="pt-BR" dirty="0">
                <a:solidFill>
                  <a:schemeClr val="dk1"/>
                </a:solidFill>
                <a:latin typeface="Poppins" panose="020B0604020202020204" charset="0"/>
                <a:ea typeface="Calibri"/>
                <a:cs typeface="Poppins" panose="020B0604020202020204" charset="0"/>
                <a:sym typeface="Calibri"/>
              </a:rPr>
              <a:t>Além de legislar, os vereadores têm o papel de fiscalizar as ações do prefeito e da administração </a:t>
            </a:r>
            <a:r>
              <a:rPr lang="pt-BR" dirty="0">
                <a:solidFill>
                  <a:schemeClr val="dk1"/>
                </a:solidFill>
                <a:latin typeface="Poppins Black" panose="020B0604020202020204" charset="0"/>
                <a:ea typeface="Calibri"/>
                <a:cs typeface="Poppins Black" panose="020B0604020202020204" charset="0"/>
                <a:sym typeface="Calibri"/>
              </a:rPr>
              <a:t>municipal</a:t>
            </a:r>
            <a:r>
              <a:rPr lang="pt-BR" dirty="0">
                <a:solidFill>
                  <a:schemeClr val="dk1"/>
                </a:solidFill>
                <a:latin typeface="Poppins" panose="020B0604020202020204" charset="0"/>
                <a:ea typeface="Calibri"/>
                <a:cs typeface="Poppins" panose="020B0604020202020204" charset="0"/>
                <a:sym typeface="Calibri"/>
              </a:rPr>
              <a:t>.</a:t>
            </a:r>
          </a:p>
          <a:p>
            <a:pPr lvl="0" algn="just"/>
            <a:endParaRPr lang="pt-BR" dirty="0">
              <a:solidFill>
                <a:schemeClr val="dk1"/>
              </a:solidFill>
              <a:latin typeface="Poppins" panose="020B0604020202020204" charset="0"/>
              <a:ea typeface="Calibri"/>
              <a:cs typeface="Poppins" panose="020B0604020202020204" charset="0"/>
              <a:sym typeface="Calibri"/>
            </a:endParaRPr>
          </a:p>
          <a:p>
            <a:pPr lvl="0" algn="just"/>
            <a:r>
              <a:rPr lang="pt-BR" b="1" dirty="0">
                <a:solidFill>
                  <a:schemeClr val="accent1"/>
                </a:solidFill>
                <a:latin typeface="Poppins" panose="020B0604020202020204" charset="0"/>
                <a:ea typeface="Calibri"/>
                <a:cs typeface="Poppins" panose="020B0604020202020204" charset="0"/>
                <a:sym typeface="Calibri"/>
              </a:rPr>
              <a:t>Elaboração e Acompanhamento de Políticas Públicas: </a:t>
            </a:r>
            <a:r>
              <a:rPr lang="pt-BR" dirty="0">
                <a:solidFill>
                  <a:schemeClr val="dk1"/>
                </a:solidFill>
                <a:latin typeface="Poppins" panose="020B0604020202020204" charset="0"/>
                <a:ea typeface="Calibri"/>
                <a:cs typeface="Poppins" panose="020B0604020202020204" charset="0"/>
                <a:sym typeface="Calibri"/>
              </a:rPr>
              <a:t>Atuam na criação e aprimoramento de leis que impactam diretamente a vida dos munícipes. Devem promover o envolvimento da comunidade na construção das políticas e definir as prioridades orçamentárias.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93446" y="807609"/>
            <a:ext cx="677108" cy="310854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BR" sz="1600" b="1" spc="300" dirty="0">
                <a:solidFill>
                  <a:schemeClr val="accent1"/>
                </a:solidFill>
                <a:latin typeface="Poppins Black" panose="020B0604020202020204" charset="0"/>
                <a:cs typeface="Poppins Black" panose="020B0604020202020204" charset="0"/>
              </a:rPr>
              <a:t>QUAL O PAPEL DOS VEREADORES?</a:t>
            </a:r>
          </a:p>
        </p:txBody>
      </p:sp>
    </p:spTree>
    <p:extLst>
      <p:ext uri="{BB962C8B-B14F-4D97-AF65-F5344CB8AC3E}">
        <p14:creationId xmlns:p14="http://schemas.microsoft.com/office/powerpoint/2010/main" val="1140292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/>
          <p:nvPr/>
        </p:nvSpPr>
        <p:spPr>
          <a:xfrm>
            <a:off x="4391003" y="175752"/>
            <a:ext cx="4122617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400" dirty="0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rPr>
              <a:t>Competências</a:t>
            </a:r>
          </a:p>
        </p:txBody>
      </p:sp>
      <p:pic>
        <p:nvPicPr>
          <p:cNvPr id="141" name="Google Shape;141;p27" descr="INTERN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14888"/>
            <a:ext cx="9144001" cy="8491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15" y="626615"/>
            <a:ext cx="3844000" cy="1807898"/>
          </a:xfrm>
          <a:prstGeom prst="rect">
            <a:avLst/>
          </a:prstGeom>
        </p:spPr>
      </p:pic>
      <p:grpSp>
        <p:nvGrpSpPr>
          <p:cNvPr id="6" name="Group 3"/>
          <p:cNvGrpSpPr/>
          <p:nvPr/>
        </p:nvGrpSpPr>
        <p:grpSpPr>
          <a:xfrm>
            <a:off x="277475" y="1893043"/>
            <a:ext cx="3971786" cy="651092"/>
            <a:chOff x="19252" y="883966"/>
            <a:chExt cx="11955813" cy="2678914"/>
          </a:xfrm>
        </p:grpSpPr>
        <p:sp>
          <p:nvSpPr>
            <p:cNvPr id="7" name="AutoShape 4"/>
            <p:cNvSpPr/>
            <p:nvPr/>
          </p:nvSpPr>
          <p:spPr>
            <a:xfrm>
              <a:off x="19252" y="1560225"/>
              <a:ext cx="11955813" cy="156670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5"/>
            <p:cNvSpPr txBox="1"/>
            <p:nvPr/>
          </p:nvSpPr>
          <p:spPr>
            <a:xfrm>
              <a:off x="196973" y="883966"/>
              <a:ext cx="10966708" cy="26789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80"/>
                </a:lnSpc>
              </a:pPr>
              <a:r>
                <a:rPr lang="en-US" sz="1800" i="1" dirty="0">
                  <a:solidFill>
                    <a:srgbClr val="253439"/>
                  </a:solidFill>
                  <a:latin typeface="Poppins Black" panose="020B0604020202020204" charset="0"/>
                  <a:ea typeface="Playfair Display Italics"/>
                  <a:cs typeface="Poppins Black" panose="020B0604020202020204" charset="0"/>
                  <a:sym typeface="Playfair Display Italics"/>
                </a:rPr>
                <a:t>Supremo Tribunal Federal</a:t>
              </a:r>
            </a:p>
          </p:txBody>
        </p:sp>
      </p:grpSp>
      <p:sp>
        <p:nvSpPr>
          <p:cNvPr id="9" name="Freeform 6"/>
          <p:cNvSpPr/>
          <p:nvPr/>
        </p:nvSpPr>
        <p:spPr>
          <a:xfrm>
            <a:off x="341368" y="2541517"/>
            <a:ext cx="3844000" cy="1729553"/>
          </a:xfrm>
          <a:custGeom>
            <a:avLst/>
            <a:gdLst/>
            <a:ahLst/>
            <a:cxnLst/>
            <a:rect l="l" t="t" r="r" b="b"/>
            <a:pathLst>
              <a:path w="7544828" h="3294456">
                <a:moveTo>
                  <a:pt x="0" y="0"/>
                </a:moveTo>
                <a:lnTo>
                  <a:pt x="7544828" y="0"/>
                </a:lnTo>
                <a:lnTo>
                  <a:pt x="7544828" y="3294456"/>
                </a:lnTo>
                <a:lnTo>
                  <a:pt x="0" y="3294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59441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0" name="Group 7"/>
          <p:cNvGrpSpPr/>
          <p:nvPr/>
        </p:nvGrpSpPr>
        <p:grpSpPr>
          <a:xfrm>
            <a:off x="60070" y="3745246"/>
            <a:ext cx="5025862" cy="627323"/>
            <a:chOff x="0" y="-332329"/>
            <a:chExt cx="11752986" cy="2187998"/>
          </a:xfrm>
        </p:grpSpPr>
        <p:sp>
          <p:nvSpPr>
            <p:cNvPr id="11" name="AutoShape 8"/>
            <p:cNvSpPr/>
            <p:nvPr/>
          </p:nvSpPr>
          <p:spPr>
            <a:xfrm>
              <a:off x="0" y="288968"/>
              <a:ext cx="11752986" cy="1566701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9"/>
            <p:cNvSpPr txBox="1"/>
            <p:nvPr/>
          </p:nvSpPr>
          <p:spPr>
            <a:xfrm>
              <a:off x="334932" y="-332329"/>
              <a:ext cx="8831164" cy="14238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80"/>
                </a:lnSpc>
              </a:pPr>
              <a:r>
                <a:rPr lang="en-US" sz="1800" i="1" dirty="0">
                  <a:solidFill>
                    <a:srgbClr val="253439"/>
                  </a:solidFill>
                  <a:latin typeface="Poppins Black" panose="020B0604020202020204" charset="0"/>
                  <a:ea typeface="Playfair Display Italics"/>
                  <a:cs typeface="Poppins Black" panose="020B0604020202020204" charset="0"/>
                  <a:sym typeface="Playfair Display Italics"/>
                </a:rPr>
                <a:t>Município</a:t>
              </a:r>
            </a:p>
          </p:txBody>
        </p:sp>
      </p:grpSp>
      <p:sp>
        <p:nvSpPr>
          <p:cNvPr id="4" name="Retângulo 3"/>
          <p:cNvSpPr/>
          <p:nvPr/>
        </p:nvSpPr>
        <p:spPr>
          <a:xfrm>
            <a:off x="4430861" y="895389"/>
            <a:ext cx="408275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O STF é o guardião da Constituição Federal de 1988. Tem a função de </a:t>
            </a:r>
            <a:r>
              <a:rPr lang="pt-BR" dirty="0">
                <a:solidFill>
                  <a:schemeClr val="dk1"/>
                </a:solidFill>
                <a:latin typeface="Poppins Black" panose="00000A00000000000000" pitchFamily="2" charset="0"/>
                <a:ea typeface="Calibri"/>
                <a:cs typeface="Poppins Black" panose="00000A00000000000000" pitchFamily="2" charset="0"/>
                <a:sym typeface="Calibri"/>
              </a:rPr>
              <a:t>interpretar a Constituição</a:t>
            </a:r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, delimitando as competências legislativas de cada ente federativo.</a:t>
            </a:r>
          </a:p>
        </p:txBody>
      </p:sp>
      <p:sp>
        <p:nvSpPr>
          <p:cNvPr id="5" name="Retângulo 4"/>
          <p:cNvSpPr/>
          <p:nvPr/>
        </p:nvSpPr>
        <p:spPr>
          <a:xfrm>
            <a:off x="4466666" y="2647673"/>
            <a:ext cx="397290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Art. 30 da CF/88</a:t>
            </a:r>
            <a:r>
              <a:rPr lang="pt-BR" b="1" dirty="0">
                <a:solidFill>
                  <a:schemeClr val="dk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: Legislar sobre assuntos de interesse local</a:t>
            </a:r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.</a:t>
            </a:r>
          </a:p>
          <a:p>
            <a:pPr lvl="0" algn="just"/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Suplementação da Legislação Federal e Estadual: </a:t>
            </a:r>
            <a:r>
              <a:rPr lang="pt-BR" b="1" dirty="0">
                <a:solidFill>
                  <a:schemeClr val="dk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Complementar normas</a:t>
            </a:r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 gerais conforme as </a:t>
            </a:r>
            <a:r>
              <a:rPr lang="pt-BR" b="1" dirty="0">
                <a:solidFill>
                  <a:schemeClr val="dk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peculiaridades locais</a:t>
            </a:r>
            <a:r>
              <a:rPr lang="pt-BR" dirty="0">
                <a:solidFill>
                  <a:schemeClr val="dk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882277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1586</Words>
  <Application>Microsoft Office PowerPoint</Application>
  <PresentationFormat>Apresentação na tela (16:9)</PresentationFormat>
  <Paragraphs>164</Paragraphs>
  <Slides>24</Slides>
  <Notes>23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24</vt:i4>
      </vt:variant>
    </vt:vector>
  </HeadingPairs>
  <TitlesOfParts>
    <vt:vector size="31" baseType="lpstr">
      <vt:lpstr>Poppins</vt:lpstr>
      <vt:lpstr>Poppins Black</vt:lpstr>
      <vt:lpstr>Arial</vt:lpstr>
      <vt:lpstr>Abhaya Libre Medium</vt:lpstr>
      <vt:lpstr>Calibri</vt:lpstr>
      <vt:lpstr>Simple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Clayre A. T. Eller</dc:creator>
  <cp:lastModifiedBy>Hermes M C A Melo</cp:lastModifiedBy>
  <cp:revision>33</cp:revision>
  <dcterms:modified xsi:type="dcterms:W3CDTF">2024-12-04T14:13:38Z</dcterms:modified>
</cp:coreProperties>
</file>